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75" r:id="rId4"/>
    <p:sldId id="276" r:id="rId5"/>
    <p:sldId id="277" r:id="rId6"/>
    <p:sldId id="278" r:id="rId7"/>
    <p:sldId id="279" r:id="rId8"/>
    <p:sldId id="326" r:id="rId9"/>
    <p:sldId id="280" r:id="rId10"/>
    <p:sldId id="281" r:id="rId11"/>
    <p:sldId id="282" r:id="rId12"/>
    <p:sldId id="283" r:id="rId13"/>
    <p:sldId id="284" r:id="rId14"/>
    <p:sldId id="285" r:id="rId15"/>
    <p:sldId id="327" r:id="rId16"/>
    <p:sldId id="328" r:id="rId17"/>
    <p:sldId id="329" r:id="rId18"/>
    <p:sldId id="330" r:id="rId19"/>
    <p:sldId id="325" r:id="rId20"/>
    <p:sldId id="257" r:id="rId21"/>
    <p:sldId id="258" r:id="rId22"/>
    <p:sldId id="260" r:id="rId23"/>
    <p:sldId id="261" r:id="rId24"/>
    <p:sldId id="262" r:id="rId25"/>
    <p:sldId id="263" r:id="rId26"/>
    <p:sldId id="332" r:id="rId27"/>
    <p:sldId id="331" r:id="rId28"/>
    <p:sldId id="334" r:id="rId29"/>
    <p:sldId id="333" r:id="rId30"/>
    <p:sldId id="335" r:id="rId31"/>
    <p:sldId id="336" r:id="rId32"/>
    <p:sldId id="338" r:id="rId33"/>
    <p:sldId id="337" r:id="rId34"/>
    <p:sldId id="339" r:id="rId35"/>
    <p:sldId id="340" r:id="rId36"/>
    <p:sldId id="264" r:id="rId37"/>
    <p:sldId id="321" r:id="rId38"/>
    <p:sldId id="265" r:id="rId39"/>
    <p:sldId id="323" r:id="rId40"/>
    <p:sldId id="322" r:id="rId41"/>
    <p:sldId id="324" r:id="rId42"/>
    <p:sldId id="266" r:id="rId43"/>
    <p:sldId id="267" r:id="rId44"/>
    <p:sldId id="268" r:id="rId45"/>
    <p:sldId id="269" r:id="rId46"/>
    <p:sldId id="270" r:id="rId47"/>
    <p:sldId id="271" r:id="rId48"/>
    <p:sldId id="272" r:id="rId49"/>
    <p:sldId id="273" r:id="rId50"/>
    <p:sldId id="274" r:id="rId51"/>
    <p:sldId id="286" r:id="rId52"/>
    <p:sldId id="287" r:id="rId53"/>
    <p:sldId id="288" r:id="rId54"/>
    <p:sldId id="289" r:id="rId55"/>
    <p:sldId id="290" r:id="rId56"/>
    <p:sldId id="291" r:id="rId57"/>
    <p:sldId id="292" r:id="rId58"/>
    <p:sldId id="293" r:id="rId59"/>
    <p:sldId id="294" r:id="rId60"/>
    <p:sldId id="295" r:id="rId61"/>
    <p:sldId id="296" r:id="rId62"/>
    <p:sldId id="297" r:id="rId63"/>
    <p:sldId id="298" r:id="rId64"/>
    <p:sldId id="299" r:id="rId65"/>
    <p:sldId id="300" r:id="rId66"/>
    <p:sldId id="301" r:id="rId67"/>
    <p:sldId id="302" r:id="rId68"/>
    <p:sldId id="303" r:id="rId69"/>
    <p:sldId id="304" r:id="rId70"/>
    <p:sldId id="305" r:id="rId71"/>
    <p:sldId id="306" r:id="rId72"/>
    <p:sldId id="307" r:id="rId73"/>
    <p:sldId id="308" r:id="rId74"/>
    <p:sldId id="309" r:id="rId75"/>
    <p:sldId id="310" r:id="rId76"/>
    <p:sldId id="311" r:id="rId77"/>
    <p:sldId id="312" r:id="rId78"/>
    <p:sldId id="313" r:id="rId79"/>
    <p:sldId id="314" r:id="rId80"/>
    <p:sldId id="315" r:id="rId81"/>
    <p:sldId id="316" r:id="rId82"/>
    <p:sldId id="317" r:id="rId83"/>
    <p:sldId id="318" r:id="rId84"/>
    <p:sldId id="319" r:id="rId85"/>
    <p:sldId id="320"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96" d="100"/>
          <a:sy n="96" d="100"/>
        </p:scale>
        <p:origin x="72" y="11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F408F-5458-4CF4-AB42-C62689F79E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DB79AF-97C8-4AB6-B56F-E9C4EFE448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05C3DC0-E17B-4519-8726-EA3C7CD7EA0A}"/>
              </a:ext>
            </a:extLst>
          </p:cNvPr>
          <p:cNvSpPr>
            <a:spLocks noGrp="1"/>
          </p:cNvSpPr>
          <p:nvPr>
            <p:ph type="dt" sz="half" idx="10"/>
          </p:nvPr>
        </p:nvSpPr>
        <p:spPr/>
        <p:txBody>
          <a:bodyPr/>
          <a:lstStyle/>
          <a:p>
            <a:fld id="{019E4120-7F35-4182-86E0-D259834D0DE1}" type="datetimeFigureOut">
              <a:rPr lang="en-US" smtClean="0"/>
              <a:t>9/27/2024</a:t>
            </a:fld>
            <a:endParaRPr lang="en-US"/>
          </a:p>
        </p:txBody>
      </p:sp>
      <p:sp>
        <p:nvSpPr>
          <p:cNvPr id="5" name="Footer Placeholder 4">
            <a:extLst>
              <a:ext uri="{FF2B5EF4-FFF2-40B4-BE49-F238E27FC236}">
                <a16:creationId xmlns:a16="http://schemas.microsoft.com/office/drawing/2014/main" id="{6B6FA730-2D77-43BC-8E8D-C11AAEB13D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31DE8D-5AE4-473D-9E13-76C726523A14}"/>
              </a:ext>
            </a:extLst>
          </p:cNvPr>
          <p:cNvSpPr>
            <a:spLocks noGrp="1"/>
          </p:cNvSpPr>
          <p:nvPr>
            <p:ph type="sldNum" sz="quarter" idx="12"/>
          </p:nvPr>
        </p:nvSpPr>
        <p:spPr/>
        <p:txBody>
          <a:bodyPr/>
          <a:lstStyle/>
          <a:p>
            <a:fld id="{A8FE29AC-080C-4F6D-AECF-3B6C0CEB5574}" type="slidenum">
              <a:rPr lang="en-US" smtClean="0"/>
              <a:t>‹#›</a:t>
            </a:fld>
            <a:endParaRPr lang="en-US"/>
          </a:p>
        </p:txBody>
      </p:sp>
    </p:spTree>
    <p:extLst>
      <p:ext uri="{BB962C8B-B14F-4D97-AF65-F5344CB8AC3E}">
        <p14:creationId xmlns:p14="http://schemas.microsoft.com/office/powerpoint/2010/main" val="2092845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79246-08FA-46F7-9673-C1FCDB26F7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B97DF6-5903-4C7C-B3F6-2B0DCCC73A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F4CFAA-1038-4C40-8BD4-305A390F9369}"/>
              </a:ext>
            </a:extLst>
          </p:cNvPr>
          <p:cNvSpPr>
            <a:spLocks noGrp="1"/>
          </p:cNvSpPr>
          <p:nvPr>
            <p:ph type="dt" sz="half" idx="10"/>
          </p:nvPr>
        </p:nvSpPr>
        <p:spPr/>
        <p:txBody>
          <a:bodyPr/>
          <a:lstStyle/>
          <a:p>
            <a:fld id="{019E4120-7F35-4182-86E0-D259834D0DE1}" type="datetimeFigureOut">
              <a:rPr lang="en-US" smtClean="0"/>
              <a:t>9/27/2024</a:t>
            </a:fld>
            <a:endParaRPr lang="en-US"/>
          </a:p>
        </p:txBody>
      </p:sp>
      <p:sp>
        <p:nvSpPr>
          <p:cNvPr id="5" name="Footer Placeholder 4">
            <a:extLst>
              <a:ext uri="{FF2B5EF4-FFF2-40B4-BE49-F238E27FC236}">
                <a16:creationId xmlns:a16="http://schemas.microsoft.com/office/drawing/2014/main" id="{A9F3780D-3E08-4AA2-BC6C-F60C81B437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2811E4-AFB7-4844-B796-38CEC2A5322B}"/>
              </a:ext>
            </a:extLst>
          </p:cNvPr>
          <p:cNvSpPr>
            <a:spLocks noGrp="1"/>
          </p:cNvSpPr>
          <p:nvPr>
            <p:ph type="sldNum" sz="quarter" idx="12"/>
          </p:nvPr>
        </p:nvSpPr>
        <p:spPr/>
        <p:txBody>
          <a:bodyPr/>
          <a:lstStyle/>
          <a:p>
            <a:fld id="{A8FE29AC-080C-4F6D-AECF-3B6C0CEB5574}" type="slidenum">
              <a:rPr lang="en-US" smtClean="0"/>
              <a:t>‹#›</a:t>
            </a:fld>
            <a:endParaRPr lang="en-US"/>
          </a:p>
        </p:txBody>
      </p:sp>
    </p:spTree>
    <p:extLst>
      <p:ext uri="{BB962C8B-B14F-4D97-AF65-F5344CB8AC3E}">
        <p14:creationId xmlns:p14="http://schemas.microsoft.com/office/powerpoint/2010/main" val="2234003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022691-37E8-421B-A3E6-3F0CD5478B7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89DF7B3-ABBA-4A55-95CF-EF31243BD8E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0C8590-097A-4D1E-A96D-F2FBB0337DA5}"/>
              </a:ext>
            </a:extLst>
          </p:cNvPr>
          <p:cNvSpPr>
            <a:spLocks noGrp="1"/>
          </p:cNvSpPr>
          <p:nvPr>
            <p:ph type="dt" sz="half" idx="10"/>
          </p:nvPr>
        </p:nvSpPr>
        <p:spPr/>
        <p:txBody>
          <a:bodyPr/>
          <a:lstStyle/>
          <a:p>
            <a:fld id="{019E4120-7F35-4182-86E0-D259834D0DE1}" type="datetimeFigureOut">
              <a:rPr lang="en-US" smtClean="0"/>
              <a:t>9/27/2024</a:t>
            </a:fld>
            <a:endParaRPr lang="en-US"/>
          </a:p>
        </p:txBody>
      </p:sp>
      <p:sp>
        <p:nvSpPr>
          <p:cNvPr id="5" name="Footer Placeholder 4">
            <a:extLst>
              <a:ext uri="{FF2B5EF4-FFF2-40B4-BE49-F238E27FC236}">
                <a16:creationId xmlns:a16="http://schemas.microsoft.com/office/drawing/2014/main" id="{E32C2290-3708-4D36-A6F1-07127B1784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23DA90-C6BE-4742-AD0F-D94251D2BF87}"/>
              </a:ext>
            </a:extLst>
          </p:cNvPr>
          <p:cNvSpPr>
            <a:spLocks noGrp="1"/>
          </p:cNvSpPr>
          <p:nvPr>
            <p:ph type="sldNum" sz="quarter" idx="12"/>
          </p:nvPr>
        </p:nvSpPr>
        <p:spPr/>
        <p:txBody>
          <a:bodyPr/>
          <a:lstStyle/>
          <a:p>
            <a:fld id="{A8FE29AC-080C-4F6D-AECF-3B6C0CEB5574}" type="slidenum">
              <a:rPr lang="en-US" smtClean="0"/>
              <a:t>‹#›</a:t>
            </a:fld>
            <a:endParaRPr lang="en-US"/>
          </a:p>
        </p:txBody>
      </p:sp>
    </p:spTree>
    <p:extLst>
      <p:ext uri="{BB962C8B-B14F-4D97-AF65-F5344CB8AC3E}">
        <p14:creationId xmlns:p14="http://schemas.microsoft.com/office/powerpoint/2010/main" val="2408474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7BA04-67DD-4D2D-8D71-CD45159D70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402969-C1C4-44CF-8103-405A2B06E6A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1DAF90-D0FC-4916-8071-257C2543148E}"/>
              </a:ext>
            </a:extLst>
          </p:cNvPr>
          <p:cNvSpPr>
            <a:spLocks noGrp="1"/>
          </p:cNvSpPr>
          <p:nvPr>
            <p:ph type="dt" sz="half" idx="10"/>
          </p:nvPr>
        </p:nvSpPr>
        <p:spPr/>
        <p:txBody>
          <a:bodyPr/>
          <a:lstStyle/>
          <a:p>
            <a:fld id="{019E4120-7F35-4182-86E0-D259834D0DE1}" type="datetimeFigureOut">
              <a:rPr lang="en-US" smtClean="0"/>
              <a:t>9/27/2024</a:t>
            </a:fld>
            <a:endParaRPr lang="en-US"/>
          </a:p>
        </p:txBody>
      </p:sp>
      <p:sp>
        <p:nvSpPr>
          <p:cNvPr id="5" name="Footer Placeholder 4">
            <a:extLst>
              <a:ext uri="{FF2B5EF4-FFF2-40B4-BE49-F238E27FC236}">
                <a16:creationId xmlns:a16="http://schemas.microsoft.com/office/drawing/2014/main" id="{E0E4296D-5325-4CA1-8375-6334E4BC0D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E2689B-CF72-4AA7-8CEC-0101519B0FA0}"/>
              </a:ext>
            </a:extLst>
          </p:cNvPr>
          <p:cNvSpPr>
            <a:spLocks noGrp="1"/>
          </p:cNvSpPr>
          <p:nvPr>
            <p:ph type="sldNum" sz="quarter" idx="12"/>
          </p:nvPr>
        </p:nvSpPr>
        <p:spPr/>
        <p:txBody>
          <a:bodyPr/>
          <a:lstStyle/>
          <a:p>
            <a:fld id="{A8FE29AC-080C-4F6D-AECF-3B6C0CEB5574}" type="slidenum">
              <a:rPr lang="en-US" smtClean="0"/>
              <a:t>‹#›</a:t>
            </a:fld>
            <a:endParaRPr lang="en-US"/>
          </a:p>
        </p:txBody>
      </p:sp>
    </p:spTree>
    <p:extLst>
      <p:ext uri="{BB962C8B-B14F-4D97-AF65-F5344CB8AC3E}">
        <p14:creationId xmlns:p14="http://schemas.microsoft.com/office/powerpoint/2010/main" val="3261763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BC04B-A8F8-40F8-84A4-174D5AEBA9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5D2527-E205-47B6-85A0-1051A28025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40CF60-122F-4C21-AF13-FDBE7B5B6945}"/>
              </a:ext>
            </a:extLst>
          </p:cNvPr>
          <p:cNvSpPr>
            <a:spLocks noGrp="1"/>
          </p:cNvSpPr>
          <p:nvPr>
            <p:ph type="dt" sz="half" idx="10"/>
          </p:nvPr>
        </p:nvSpPr>
        <p:spPr/>
        <p:txBody>
          <a:bodyPr/>
          <a:lstStyle/>
          <a:p>
            <a:fld id="{019E4120-7F35-4182-86E0-D259834D0DE1}" type="datetimeFigureOut">
              <a:rPr lang="en-US" smtClean="0"/>
              <a:t>9/27/2024</a:t>
            </a:fld>
            <a:endParaRPr lang="en-US"/>
          </a:p>
        </p:txBody>
      </p:sp>
      <p:sp>
        <p:nvSpPr>
          <p:cNvPr id="5" name="Footer Placeholder 4">
            <a:extLst>
              <a:ext uri="{FF2B5EF4-FFF2-40B4-BE49-F238E27FC236}">
                <a16:creationId xmlns:a16="http://schemas.microsoft.com/office/drawing/2014/main" id="{FA9B89C1-6B22-487E-91F4-D49CEAC7FE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5BFA88-11DC-4B94-8D86-4BCAEE422086}"/>
              </a:ext>
            </a:extLst>
          </p:cNvPr>
          <p:cNvSpPr>
            <a:spLocks noGrp="1"/>
          </p:cNvSpPr>
          <p:nvPr>
            <p:ph type="sldNum" sz="quarter" idx="12"/>
          </p:nvPr>
        </p:nvSpPr>
        <p:spPr/>
        <p:txBody>
          <a:bodyPr/>
          <a:lstStyle/>
          <a:p>
            <a:fld id="{A8FE29AC-080C-4F6D-AECF-3B6C0CEB5574}" type="slidenum">
              <a:rPr lang="en-US" smtClean="0"/>
              <a:t>‹#›</a:t>
            </a:fld>
            <a:endParaRPr lang="en-US"/>
          </a:p>
        </p:txBody>
      </p:sp>
    </p:spTree>
    <p:extLst>
      <p:ext uri="{BB962C8B-B14F-4D97-AF65-F5344CB8AC3E}">
        <p14:creationId xmlns:p14="http://schemas.microsoft.com/office/powerpoint/2010/main" val="3659827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38C7D-A632-47BF-80CB-0DE55E4CF3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7C9F80-8F39-406F-9DED-188C40CC8A0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5E1032-89AB-4BC5-B658-1D2D7DE850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10CA04-C43B-44D7-921F-E2C2DC09415A}"/>
              </a:ext>
            </a:extLst>
          </p:cNvPr>
          <p:cNvSpPr>
            <a:spLocks noGrp="1"/>
          </p:cNvSpPr>
          <p:nvPr>
            <p:ph type="dt" sz="half" idx="10"/>
          </p:nvPr>
        </p:nvSpPr>
        <p:spPr/>
        <p:txBody>
          <a:bodyPr/>
          <a:lstStyle/>
          <a:p>
            <a:fld id="{019E4120-7F35-4182-86E0-D259834D0DE1}" type="datetimeFigureOut">
              <a:rPr lang="en-US" smtClean="0"/>
              <a:t>9/27/2024</a:t>
            </a:fld>
            <a:endParaRPr lang="en-US"/>
          </a:p>
        </p:txBody>
      </p:sp>
      <p:sp>
        <p:nvSpPr>
          <p:cNvPr id="6" name="Footer Placeholder 5">
            <a:extLst>
              <a:ext uri="{FF2B5EF4-FFF2-40B4-BE49-F238E27FC236}">
                <a16:creationId xmlns:a16="http://schemas.microsoft.com/office/drawing/2014/main" id="{B9C8974C-9E80-476D-BEA6-694E816322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D71C95-2207-4A1E-87FA-3C21CBF9863A}"/>
              </a:ext>
            </a:extLst>
          </p:cNvPr>
          <p:cNvSpPr>
            <a:spLocks noGrp="1"/>
          </p:cNvSpPr>
          <p:nvPr>
            <p:ph type="sldNum" sz="quarter" idx="12"/>
          </p:nvPr>
        </p:nvSpPr>
        <p:spPr/>
        <p:txBody>
          <a:bodyPr/>
          <a:lstStyle/>
          <a:p>
            <a:fld id="{A8FE29AC-080C-4F6D-AECF-3B6C0CEB5574}" type="slidenum">
              <a:rPr lang="en-US" smtClean="0"/>
              <a:t>‹#›</a:t>
            </a:fld>
            <a:endParaRPr lang="en-US"/>
          </a:p>
        </p:txBody>
      </p:sp>
    </p:spTree>
    <p:extLst>
      <p:ext uri="{BB962C8B-B14F-4D97-AF65-F5344CB8AC3E}">
        <p14:creationId xmlns:p14="http://schemas.microsoft.com/office/powerpoint/2010/main" val="3216823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98D01-23FC-43C8-9CD8-B681189AFE6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3AA965-F3BD-4568-84AE-05BCCD0961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9B0C0A-CD5E-49B5-A0BB-987B836522E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D6B7C23-06D3-4F8E-B228-77CFE4A356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2B3450-309E-44D9-89F2-577F865BA1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3031D07-AF3B-4D2C-966E-E00D913F5196}"/>
              </a:ext>
            </a:extLst>
          </p:cNvPr>
          <p:cNvSpPr>
            <a:spLocks noGrp="1"/>
          </p:cNvSpPr>
          <p:nvPr>
            <p:ph type="dt" sz="half" idx="10"/>
          </p:nvPr>
        </p:nvSpPr>
        <p:spPr/>
        <p:txBody>
          <a:bodyPr/>
          <a:lstStyle/>
          <a:p>
            <a:fld id="{019E4120-7F35-4182-86E0-D259834D0DE1}" type="datetimeFigureOut">
              <a:rPr lang="en-US" smtClean="0"/>
              <a:t>9/27/2024</a:t>
            </a:fld>
            <a:endParaRPr lang="en-US"/>
          </a:p>
        </p:txBody>
      </p:sp>
      <p:sp>
        <p:nvSpPr>
          <p:cNvPr id="8" name="Footer Placeholder 7">
            <a:extLst>
              <a:ext uri="{FF2B5EF4-FFF2-40B4-BE49-F238E27FC236}">
                <a16:creationId xmlns:a16="http://schemas.microsoft.com/office/drawing/2014/main" id="{15794BA4-9B9E-44DE-948E-32811A867C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F936A9-F4BC-41AB-98BA-413C9F4510EE}"/>
              </a:ext>
            </a:extLst>
          </p:cNvPr>
          <p:cNvSpPr>
            <a:spLocks noGrp="1"/>
          </p:cNvSpPr>
          <p:nvPr>
            <p:ph type="sldNum" sz="quarter" idx="12"/>
          </p:nvPr>
        </p:nvSpPr>
        <p:spPr/>
        <p:txBody>
          <a:bodyPr/>
          <a:lstStyle/>
          <a:p>
            <a:fld id="{A8FE29AC-080C-4F6D-AECF-3B6C0CEB5574}" type="slidenum">
              <a:rPr lang="en-US" smtClean="0"/>
              <a:t>‹#›</a:t>
            </a:fld>
            <a:endParaRPr lang="en-US"/>
          </a:p>
        </p:txBody>
      </p:sp>
    </p:spTree>
    <p:extLst>
      <p:ext uri="{BB962C8B-B14F-4D97-AF65-F5344CB8AC3E}">
        <p14:creationId xmlns:p14="http://schemas.microsoft.com/office/powerpoint/2010/main" val="2882613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C3824-49B7-423D-8A4F-BDDA487625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89A174-4CAC-48EE-B45A-A3BFCBB6DC17}"/>
              </a:ext>
            </a:extLst>
          </p:cNvPr>
          <p:cNvSpPr>
            <a:spLocks noGrp="1"/>
          </p:cNvSpPr>
          <p:nvPr>
            <p:ph type="dt" sz="half" idx="10"/>
          </p:nvPr>
        </p:nvSpPr>
        <p:spPr/>
        <p:txBody>
          <a:bodyPr/>
          <a:lstStyle/>
          <a:p>
            <a:fld id="{019E4120-7F35-4182-86E0-D259834D0DE1}" type="datetimeFigureOut">
              <a:rPr lang="en-US" smtClean="0"/>
              <a:t>9/27/2024</a:t>
            </a:fld>
            <a:endParaRPr lang="en-US"/>
          </a:p>
        </p:txBody>
      </p:sp>
      <p:sp>
        <p:nvSpPr>
          <p:cNvPr id="4" name="Footer Placeholder 3">
            <a:extLst>
              <a:ext uri="{FF2B5EF4-FFF2-40B4-BE49-F238E27FC236}">
                <a16:creationId xmlns:a16="http://schemas.microsoft.com/office/drawing/2014/main" id="{E0AA90BB-606B-48E9-A7CB-2841117D033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310F2A3-4F84-49C0-8967-E0A32E7599A7}"/>
              </a:ext>
            </a:extLst>
          </p:cNvPr>
          <p:cNvSpPr>
            <a:spLocks noGrp="1"/>
          </p:cNvSpPr>
          <p:nvPr>
            <p:ph type="sldNum" sz="quarter" idx="12"/>
          </p:nvPr>
        </p:nvSpPr>
        <p:spPr/>
        <p:txBody>
          <a:bodyPr/>
          <a:lstStyle/>
          <a:p>
            <a:fld id="{A8FE29AC-080C-4F6D-AECF-3B6C0CEB5574}" type="slidenum">
              <a:rPr lang="en-US" smtClean="0"/>
              <a:t>‹#›</a:t>
            </a:fld>
            <a:endParaRPr lang="en-US"/>
          </a:p>
        </p:txBody>
      </p:sp>
    </p:spTree>
    <p:extLst>
      <p:ext uri="{BB962C8B-B14F-4D97-AF65-F5344CB8AC3E}">
        <p14:creationId xmlns:p14="http://schemas.microsoft.com/office/powerpoint/2010/main" val="1516852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D079EE-D4E0-4711-829C-D7BA0E580B1A}"/>
              </a:ext>
            </a:extLst>
          </p:cNvPr>
          <p:cNvSpPr>
            <a:spLocks noGrp="1"/>
          </p:cNvSpPr>
          <p:nvPr>
            <p:ph type="dt" sz="half" idx="10"/>
          </p:nvPr>
        </p:nvSpPr>
        <p:spPr/>
        <p:txBody>
          <a:bodyPr/>
          <a:lstStyle/>
          <a:p>
            <a:fld id="{019E4120-7F35-4182-86E0-D259834D0DE1}" type="datetimeFigureOut">
              <a:rPr lang="en-US" smtClean="0"/>
              <a:t>9/27/2024</a:t>
            </a:fld>
            <a:endParaRPr lang="en-US"/>
          </a:p>
        </p:txBody>
      </p:sp>
      <p:sp>
        <p:nvSpPr>
          <p:cNvPr id="3" name="Footer Placeholder 2">
            <a:extLst>
              <a:ext uri="{FF2B5EF4-FFF2-40B4-BE49-F238E27FC236}">
                <a16:creationId xmlns:a16="http://schemas.microsoft.com/office/drawing/2014/main" id="{2EE7118B-29D8-4FCF-A7E3-D2757DC1FA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2EED20F-D25F-402E-AC92-25661CEF2538}"/>
              </a:ext>
            </a:extLst>
          </p:cNvPr>
          <p:cNvSpPr>
            <a:spLocks noGrp="1"/>
          </p:cNvSpPr>
          <p:nvPr>
            <p:ph type="sldNum" sz="quarter" idx="12"/>
          </p:nvPr>
        </p:nvSpPr>
        <p:spPr/>
        <p:txBody>
          <a:bodyPr/>
          <a:lstStyle/>
          <a:p>
            <a:fld id="{A8FE29AC-080C-4F6D-AECF-3B6C0CEB5574}" type="slidenum">
              <a:rPr lang="en-US" smtClean="0"/>
              <a:t>‹#›</a:t>
            </a:fld>
            <a:endParaRPr lang="en-US"/>
          </a:p>
        </p:txBody>
      </p:sp>
    </p:spTree>
    <p:extLst>
      <p:ext uri="{BB962C8B-B14F-4D97-AF65-F5344CB8AC3E}">
        <p14:creationId xmlns:p14="http://schemas.microsoft.com/office/powerpoint/2010/main" val="919066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302EE-EDF1-4D25-A392-E6C6FAD5BA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B25E11-9187-4DD3-97A7-09C8D7766B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AB7E13-75DE-457C-870D-6F5F02F5CF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15436D-0C78-48BC-915E-3B0032AD45D2}"/>
              </a:ext>
            </a:extLst>
          </p:cNvPr>
          <p:cNvSpPr>
            <a:spLocks noGrp="1"/>
          </p:cNvSpPr>
          <p:nvPr>
            <p:ph type="dt" sz="half" idx="10"/>
          </p:nvPr>
        </p:nvSpPr>
        <p:spPr/>
        <p:txBody>
          <a:bodyPr/>
          <a:lstStyle/>
          <a:p>
            <a:fld id="{019E4120-7F35-4182-86E0-D259834D0DE1}" type="datetimeFigureOut">
              <a:rPr lang="en-US" smtClean="0"/>
              <a:t>9/27/2024</a:t>
            </a:fld>
            <a:endParaRPr lang="en-US"/>
          </a:p>
        </p:txBody>
      </p:sp>
      <p:sp>
        <p:nvSpPr>
          <p:cNvPr id="6" name="Footer Placeholder 5">
            <a:extLst>
              <a:ext uri="{FF2B5EF4-FFF2-40B4-BE49-F238E27FC236}">
                <a16:creationId xmlns:a16="http://schemas.microsoft.com/office/drawing/2014/main" id="{2D1D6C7D-6ABD-4F7B-B44E-5B69D9DE73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84CA1D-E66D-4597-842D-A7F257A43D21}"/>
              </a:ext>
            </a:extLst>
          </p:cNvPr>
          <p:cNvSpPr>
            <a:spLocks noGrp="1"/>
          </p:cNvSpPr>
          <p:nvPr>
            <p:ph type="sldNum" sz="quarter" idx="12"/>
          </p:nvPr>
        </p:nvSpPr>
        <p:spPr/>
        <p:txBody>
          <a:bodyPr/>
          <a:lstStyle/>
          <a:p>
            <a:fld id="{A8FE29AC-080C-4F6D-AECF-3B6C0CEB5574}" type="slidenum">
              <a:rPr lang="en-US" smtClean="0"/>
              <a:t>‹#›</a:t>
            </a:fld>
            <a:endParaRPr lang="en-US"/>
          </a:p>
        </p:txBody>
      </p:sp>
    </p:spTree>
    <p:extLst>
      <p:ext uri="{BB962C8B-B14F-4D97-AF65-F5344CB8AC3E}">
        <p14:creationId xmlns:p14="http://schemas.microsoft.com/office/powerpoint/2010/main" val="14690160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2B43F-07C3-4C18-AF99-185467560D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2130A2-83AB-4AC9-A504-DC4E305530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113C698-B525-4123-86E3-63AF391FD8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390EFF-D65F-4E18-9D60-ED96BA39BF84}"/>
              </a:ext>
            </a:extLst>
          </p:cNvPr>
          <p:cNvSpPr>
            <a:spLocks noGrp="1"/>
          </p:cNvSpPr>
          <p:nvPr>
            <p:ph type="dt" sz="half" idx="10"/>
          </p:nvPr>
        </p:nvSpPr>
        <p:spPr/>
        <p:txBody>
          <a:bodyPr/>
          <a:lstStyle/>
          <a:p>
            <a:fld id="{019E4120-7F35-4182-86E0-D259834D0DE1}" type="datetimeFigureOut">
              <a:rPr lang="en-US" smtClean="0"/>
              <a:t>9/27/2024</a:t>
            </a:fld>
            <a:endParaRPr lang="en-US"/>
          </a:p>
        </p:txBody>
      </p:sp>
      <p:sp>
        <p:nvSpPr>
          <p:cNvPr id="6" name="Footer Placeholder 5">
            <a:extLst>
              <a:ext uri="{FF2B5EF4-FFF2-40B4-BE49-F238E27FC236}">
                <a16:creationId xmlns:a16="http://schemas.microsoft.com/office/drawing/2014/main" id="{E1361A9B-814D-4406-BC35-AEE429E3B2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544521-315C-4917-B563-D0754A547751}"/>
              </a:ext>
            </a:extLst>
          </p:cNvPr>
          <p:cNvSpPr>
            <a:spLocks noGrp="1"/>
          </p:cNvSpPr>
          <p:nvPr>
            <p:ph type="sldNum" sz="quarter" idx="12"/>
          </p:nvPr>
        </p:nvSpPr>
        <p:spPr/>
        <p:txBody>
          <a:bodyPr/>
          <a:lstStyle/>
          <a:p>
            <a:fld id="{A8FE29AC-080C-4F6D-AECF-3B6C0CEB5574}" type="slidenum">
              <a:rPr lang="en-US" smtClean="0"/>
              <a:t>‹#›</a:t>
            </a:fld>
            <a:endParaRPr lang="en-US"/>
          </a:p>
        </p:txBody>
      </p:sp>
    </p:spTree>
    <p:extLst>
      <p:ext uri="{BB962C8B-B14F-4D97-AF65-F5344CB8AC3E}">
        <p14:creationId xmlns:p14="http://schemas.microsoft.com/office/powerpoint/2010/main" val="2895125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9EB09A-D403-4174-8348-EECFBA5D2E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986471-9125-4A69-A6CD-6BACBA8495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585C92-31FE-44C3-AC0B-BD4030BC95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9E4120-7F35-4182-86E0-D259834D0DE1}" type="datetimeFigureOut">
              <a:rPr lang="en-US" smtClean="0"/>
              <a:t>9/27/2024</a:t>
            </a:fld>
            <a:endParaRPr lang="en-US"/>
          </a:p>
        </p:txBody>
      </p:sp>
      <p:sp>
        <p:nvSpPr>
          <p:cNvPr id="5" name="Footer Placeholder 4">
            <a:extLst>
              <a:ext uri="{FF2B5EF4-FFF2-40B4-BE49-F238E27FC236}">
                <a16:creationId xmlns:a16="http://schemas.microsoft.com/office/drawing/2014/main" id="{1E4EC623-AB12-47BB-B41D-8909ABD346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6F79F82-3E9F-41A2-B185-D67134867B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FE29AC-080C-4F6D-AECF-3B6C0CEB5574}" type="slidenum">
              <a:rPr lang="en-US" smtClean="0"/>
              <a:t>‹#›</a:t>
            </a:fld>
            <a:endParaRPr lang="en-US"/>
          </a:p>
        </p:txBody>
      </p:sp>
    </p:spTree>
    <p:extLst>
      <p:ext uri="{BB962C8B-B14F-4D97-AF65-F5344CB8AC3E}">
        <p14:creationId xmlns:p14="http://schemas.microsoft.com/office/powerpoint/2010/main" val="9299803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255FA-7618-4708-854B-54D84FB9E644}"/>
              </a:ext>
            </a:extLst>
          </p:cNvPr>
          <p:cNvSpPr>
            <a:spLocks noGrp="1"/>
          </p:cNvSpPr>
          <p:nvPr>
            <p:ph type="ctrTitle"/>
          </p:nvPr>
        </p:nvSpPr>
        <p:spPr/>
        <p:txBody>
          <a:bodyPr/>
          <a:lstStyle/>
          <a:p>
            <a:r>
              <a:rPr lang="en-US" dirty="0"/>
              <a:t>Big Data</a:t>
            </a:r>
          </a:p>
        </p:txBody>
      </p:sp>
      <p:sp>
        <p:nvSpPr>
          <p:cNvPr id="3" name="Subtitle 2">
            <a:extLst>
              <a:ext uri="{FF2B5EF4-FFF2-40B4-BE49-F238E27FC236}">
                <a16:creationId xmlns:a16="http://schemas.microsoft.com/office/drawing/2014/main" id="{DC74E8D1-0FE3-4186-8DF5-083C39AAEB3B}"/>
              </a:ext>
            </a:extLst>
          </p:cNvPr>
          <p:cNvSpPr>
            <a:spLocks noGrp="1"/>
          </p:cNvSpPr>
          <p:nvPr>
            <p:ph type="subTitle" idx="1"/>
          </p:nvPr>
        </p:nvSpPr>
        <p:spPr/>
        <p:txBody>
          <a:bodyPr/>
          <a:lstStyle/>
          <a:p>
            <a:r>
              <a:rPr lang="en-US" dirty="0"/>
              <a:t>Class 1</a:t>
            </a:r>
          </a:p>
        </p:txBody>
      </p:sp>
    </p:spTree>
    <p:extLst>
      <p:ext uri="{BB962C8B-B14F-4D97-AF65-F5344CB8AC3E}">
        <p14:creationId xmlns:p14="http://schemas.microsoft.com/office/powerpoint/2010/main" val="33303399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2C69D2-EF8D-4CAD-8A6B-34CF0C5CDDF6}"/>
              </a:ext>
            </a:extLst>
          </p:cNvPr>
          <p:cNvSpPr txBox="1"/>
          <p:nvPr/>
        </p:nvSpPr>
        <p:spPr>
          <a:xfrm>
            <a:off x="89452" y="77727"/>
            <a:ext cx="6094674" cy="369332"/>
          </a:xfrm>
          <a:prstGeom prst="rect">
            <a:avLst/>
          </a:prstGeom>
          <a:noFill/>
        </p:spPr>
        <p:txBody>
          <a:bodyPr wrap="square">
            <a:spAutoFit/>
          </a:bodyPr>
          <a:lstStyle/>
          <a:p>
            <a:r>
              <a:rPr lang="en-US" sz="1800" b="1" i="0" u="none" strike="noStrike" baseline="0" dirty="0">
                <a:solidFill>
                  <a:srgbClr val="FF0000"/>
                </a:solidFill>
                <a:latin typeface="MyriadPro-SemiboldCond"/>
              </a:rPr>
              <a:t>Streaming Data Platform</a:t>
            </a:r>
            <a:endParaRPr lang="en-US" b="1" dirty="0">
              <a:solidFill>
                <a:srgbClr val="FF0000"/>
              </a:solidFill>
            </a:endParaRPr>
          </a:p>
        </p:txBody>
      </p:sp>
      <p:sp>
        <p:nvSpPr>
          <p:cNvPr id="5" name="TextBox 4">
            <a:extLst>
              <a:ext uri="{FF2B5EF4-FFF2-40B4-BE49-F238E27FC236}">
                <a16:creationId xmlns:a16="http://schemas.microsoft.com/office/drawing/2014/main" id="{2F03EFBE-BEE3-4D31-9830-D4E17F081164}"/>
              </a:ext>
            </a:extLst>
          </p:cNvPr>
          <p:cNvSpPr txBox="1"/>
          <p:nvPr/>
        </p:nvSpPr>
        <p:spPr>
          <a:xfrm>
            <a:off x="89452" y="540762"/>
            <a:ext cx="11734138" cy="954107"/>
          </a:xfrm>
          <a:prstGeom prst="rect">
            <a:avLst/>
          </a:prstGeom>
          <a:noFill/>
        </p:spPr>
        <p:txBody>
          <a:bodyPr wrap="square">
            <a:spAutoFit/>
          </a:bodyPr>
          <a:lstStyle/>
          <a:p>
            <a:r>
              <a:rPr lang="ka-GE" sz="1400" b="1" dirty="0"/>
              <a:t>სტრიმინგ მონაცემთა პლატფორმა </a:t>
            </a:r>
            <a:r>
              <a:rPr lang="ka-GE" sz="1400" dirty="0"/>
              <a:t>ყველაზე მნიშვნელოვანი კომპონენტია სტეკში. ეს სისტემა ფუნქციონირებს როგორც მოვლენათა მონაცემების სანდო წყარო, ამიტომ მას უნდა შეეძლოს დიდი მოცულობის და პარალელური მონაცემების მართვა, რომლებსაც აწარმოებენ და მოიხმარენ. მიღების  შემდეგ უნდა მან უნდა შეინახოს ეს მოვლენები მდგრადად, რათა შემდგომმა კომპონენტებმა შეძლონ მათი დამუშავება. </a:t>
            </a:r>
            <a:r>
              <a:rPr lang="ka-GE" sz="1400" b="1" dirty="0">
                <a:solidFill>
                  <a:srgbClr val="FF0000"/>
                </a:solidFill>
              </a:rPr>
              <a:t>ფიგურა 2-8 </a:t>
            </a:r>
            <a:r>
              <a:rPr lang="ka-GE" sz="1400" dirty="0"/>
              <a:t>აჩვენებს, თუ სად ჯდება სტრიმინგ მონაცემთა პლატფორმა არქიტექტურაში.</a:t>
            </a:r>
            <a:endParaRPr lang="en-US" sz="1400" dirty="0"/>
          </a:p>
        </p:txBody>
      </p:sp>
      <p:pic>
        <p:nvPicPr>
          <p:cNvPr id="7" name="Picture 6">
            <a:extLst>
              <a:ext uri="{FF2B5EF4-FFF2-40B4-BE49-F238E27FC236}">
                <a16:creationId xmlns:a16="http://schemas.microsoft.com/office/drawing/2014/main" id="{F4F646A1-B3F3-4518-B65B-118FE5D0475F}"/>
              </a:ext>
            </a:extLst>
          </p:cNvPr>
          <p:cNvPicPr>
            <a:picLocks noChangeAspect="1"/>
          </p:cNvPicPr>
          <p:nvPr/>
        </p:nvPicPr>
        <p:blipFill>
          <a:blip r:embed="rId2"/>
          <a:stretch>
            <a:fillRect/>
          </a:stretch>
        </p:blipFill>
        <p:spPr>
          <a:xfrm>
            <a:off x="1749966" y="1804945"/>
            <a:ext cx="6241467" cy="3953811"/>
          </a:xfrm>
          <a:prstGeom prst="rect">
            <a:avLst/>
          </a:prstGeom>
        </p:spPr>
      </p:pic>
      <p:sp>
        <p:nvSpPr>
          <p:cNvPr id="9" name="TextBox 8">
            <a:extLst>
              <a:ext uri="{FF2B5EF4-FFF2-40B4-BE49-F238E27FC236}">
                <a16:creationId xmlns:a16="http://schemas.microsoft.com/office/drawing/2014/main" id="{A70DE368-54C2-410E-8CCC-B49AD10A1B1C}"/>
              </a:ext>
            </a:extLst>
          </p:cNvPr>
          <p:cNvSpPr txBox="1"/>
          <p:nvPr/>
        </p:nvSpPr>
        <p:spPr>
          <a:xfrm>
            <a:off x="3349488" y="5884166"/>
            <a:ext cx="6094674" cy="369332"/>
          </a:xfrm>
          <a:prstGeom prst="rect">
            <a:avLst/>
          </a:prstGeom>
          <a:noFill/>
        </p:spPr>
        <p:txBody>
          <a:bodyPr wrap="square">
            <a:spAutoFit/>
          </a:bodyPr>
          <a:lstStyle/>
          <a:p>
            <a:r>
              <a:rPr lang="ka-GE" sz="1800" b="1" dirty="0">
                <a:solidFill>
                  <a:srgbClr val="FF0000"/>
                </a:solidFill>
              </a:rPr>
              <a:t>ფიგურა 2-8 </a:t>
            </a:r>
            <a:endParaRPr lang="en-US" dirty="0"/>
          </a:p>
        </p:txBody>
      </p:sp>
    </p:spTree>
    <p:extLst>
      <p:ext uri="{BB962C8B-B14F-4D97-AF65-F5344CB8AC3E}">
        <p14:creationId xmlns:p14="http://schemas.microsoft.com/office/powerpoint/2010/main" val="3898914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C3F079-E034-4A43-A581-99B5DE59B257}"/>
              </a:ext>
            </a:extLst>
          </p:cNvPr>
          <p:cNvSpPr txBox="1"/>
          <p:nvPr/>
        </p:nvSpPr>
        <p:spPr>
          <a:xfrm>
            <a:off x="145112" y="292412"/>
            <a:ext cx="6094674" cy="369332"/>
          </a:xfrm>
          <a:prstGeom prst="rect">
            <a:avLst/>
          </a:prstGeom>
          <a:noFill/>
        </p:spPr>
        <p:txBody>
          <a:bodyPr wrap="square">
            <a:spAutoFit/>
          </a:bodyPr>
          <a:lstStyle/>
          <a:p>
            <a:r>
              <a:rPr lang="en-US" sz="1800" b="1" i="1" u="none" strike="noStrike" baseline="0" dirty="0">
                <a:solidFill>
                  <a:srgbClr val="FF0000"/>
                </a:solidFill>
                <a:latin typeface="MinionPro-It"/>
              </a:rPr>
              <a:t>Topics</a:t>
            </a:r>
            <a:endParaRPr lang="en-US" b="1" dirty="0">
              <a:solidFill>
                <a:srgbClr val="FF0000"/>
              </a:solidFill>
            </a:endParaRPr>
          </a:p>
        </p:txBody>
      </p:sp>
      <p:sp>
        <p:nvSpPr>
          <p:cNvPr id="7" name="TextBox 6">
            <a:extLst>
              <a:ext uri="{FF2B5EF4-FFF2-40B4-BE49-F238E27FC236}">
                <a16:creationId xmlns:a16="http://schemas.microsoft.com/office/drawing/2014/main" id="{71DD4D85-A975-425B-B493-7148C5F240A3}"/>
              </a:ext>
            </a:extLst>
          </p:cNvPr>
          <p:cNvSpPr txBox="1"/>
          <p:nvPr/>
        </p:nvSpPr>
        <p:spPr>
          <a:xfrm>
            <a:off x="71562" y="661744"/>
            <a:ext cx="11696368" cy="646331"/>
          </a:xfrm>
          <a:prstGeom prst="rect">
            <a:avLst/>
          </a:prstGeom>
          <a:noFill/>
        </p:spPr>
        <p:txBody>
          <a:bodyPr wrap="square">
            <a:spAutoFit/>
          </a:bodyPr>
          <a:lstStyle/>
          <a:p>
            <a:r>
              <a:rPr lang="ka-GE" dirty="0"/>
              <a:t>სტრიმინგ მონაცემთა პლატფორმები იყენებენ თემების (</a:t>
            </a:r>
            <a:r>
              <a:rPr lang="en-US" dirty="0"/>
              <a:t>topics) </a:t>
            </a:r>
            <a:r>
              <a:rPr lang="ka-GE" dirty="0"/>
              <a:t>კონცეფციას, რომელიც ერთ ჯგუფად აერთიანებს ერთმანეთთან დაკავშირებულ მოვლენებს/ხდომილობებს;</a:t>
            </a:r>
            <a:endParaRPr lang="en-US" dirty="0"/>
          </a:p>
        </p:txBody>
      </p:sp>
      <p:pic>
        <p:nvPicPr>
          <p:cNvPr id="9" name="Picture 8">
            <a:extLst>
              <a:ext uri="{FF2B5EF4-FFF2-40B4-BE49-F238E27FC236}">
                <a16:creationId xmlns:a16="http://schemas.microsoft.com/office/drawing/2014/main" id="{B9846A8E-CADA-41D9-B3E8-D8153B6ACFB4}"/>
              </a:ext>
            </a:extLst>
          </p:cNvPr>
          <p:cNvPicPr>
            <a:picLocks noChangeAspect="1"/>
          </p:cNvPicPr>
          <p:nvPr/>
        </p:nvPicPr>
        <p:blipFill>
          <a:blip r:embed="rId2"/>
          <a:stretch>
            <a:fillRect/>
          </a:stretch>
        </p:blipFill>
        <p:spPr>
          <a:xfrm>
            <a:off x="636104" y="1391142"/>
            <a:ext cx="4911703" cy="2228458"/>
          </a:xfrm>
          <a:prstGeom prst="rect">
            <a:avLst/>
          </a:prstGeom>
        </p:spPr>
      </p:pic>
      <p:sp>
        <p:nvSpPr>
          <p:cNvPr id="11" name="TextBox 10">
            <a:extLst>
              <a:ext uri="{FF2B5EF4-FFF2-40B4-BE49-F238E27FC236}">
                <a16:creationId xmlns:a16="http://schemas.microsoft.com/office/drawing/2014/main" id="{F82038E1-B8AC-4453-AC6B-B849259B11B9}"/>
              </a:ext>
            </a:extLst>
          </p:cNvPr>
          <p:cNvSpPr txBox="1"/>
          <p:nvPr/>
        </p:nvSpPr>
        <p:spPr>
          <a:xfrm>
            <a:off x="371060" y="3742524"/>
            <a:ext cx="11449879" cy="646331"/>
          </a:xfrm>
          <a:prstGeom prst="rect">
            <a:avLst/>
          </a:prstGeom>
          <a:noFill/>
        </p:spPr>
        <p:txBody>
          <a:bodyPr wrap="square">
            <a:spAutoFit/>
          </a:bodyPr>
          <a:lstStyle/>
          <a:p>
            <a:pPr algn="l"/>
            <a:r>
              <a:rPr lang="en-US" sz="1800" b="0" i="0" u="none" strike="noStrike" baseline="0" dirty="0">
                <a:solidFill>
                  <a:srgbClr val="000000"/>
                </a:solidFill>
                <a:latin typeface="MinionPro-Regular"/>
              </a:rPr>
              <a:t>Topics are backed by a distributed append-only log file. This log is partitioned and</a:t>
            </a:r>
            <a:r>
              <a:rPr lang="ka-GE" sz="1800" b="0" i="0" u="none" strike="noStrike" baseline="0" dirty="0">
                <a:solidFill>
                  <a:srgbClr val="000000"/>
                </a:solidFill>
                <a:latin typeface="MinionPro-Regular"/>
              </a:rPr>
              <a:t> </a:t>
            </a:r>
            <a:r>
              <a:rPr lang="en-US" sz="1800" b="0" i="0" u="none" strike="noStrike" baseline="0" dirty="0">
                <a:solidFill>
                  <a:srgbClr val="000000"/>
                </a:solidFill>
                <a:latin typeface="MinionPro-Regular"/>
              </a:rPr>
              <a:t>replicated across multiple nodes for reliability. When a new event arrives, it is</a:t>
            </a:r>
            <a:r>
              <a:rPr lang="ka-GE" sz="1800" b="0" i="0" u="none" strike="noStrike" baseline="0" dirty="0">
                <a:solidFill>
                  <a:srgbClr val="000000"/>
                </a:solidFill>
                <a:latin typeface="MinionPro-Regular"/>
              </a:rPr>
              <a:t> </a:t>
            </a:r>
            <a:r>
              <a:rPr lang="en-US" sz="1800" b="0" i="0" u="none" strike="noStrike" baseline="0" dirty="0">
                <a:solidFill>
                  <a:srgbClr val="000000"/>
                </a:solidFill>
                <a:latin typeface="MinionPro-Regular"/>
              </a:rPr>
              <a:t>appended to the end of the log file for its partition, as shown in </a:t>
            </a:r>
            <a:r>
              <a:rPr lang="en-US" sz="1800" b="0" i="0" u="none" strike="noStrike" baseline="0" dirty="0">
                <a:solidFill>
                  <a:srgbClr val="9A0000"/>
                </a:solidFill>
                <a:latin typeface="MinionPro-Regular"/>
              </a:rPr>
              <a:t>Figure</a:t>
            </a:r>
            <a:r>
              <a:rPr lang="ka-GE" sz="1800" b="0" i="0" u="none" strike="noStrike" baseline="0" dirty="0">
                <a:solidFill>
                  <a:srgbClr val="9A0000"/>
                </a:solidFill>
                <a:latin typeface="MinionPro-Regular"/>
              </a:rPr>
              <a:t>:</a:t>
            </a:r>
            <a:endParaRPr lang="en-US" dirty="0"/>
          </a:p>
        </p:txBody>
      </p:sp>
      <p:pic>
        <p:nvPicPr>
          <p:cNvPr id="13" name="Picture 12">
            <a:extLst>
              <a:ext uri="{FF2B5EF4-FFF2-40B4-BE49-F238E27FC236}">
                <a16:creationId xmlns:a16="http://schemas.microsoft.com/office/drawing/2014/main" id="{E8F12A06-F91F-4167-B1A0-5901B97EB998}"/>
              </a:ext>
            </a:extLst>
          </p:cNvPr>
          <p:cNvPicPr>
            <a:picLocks noChangeAspect="1"/>
          </p:cNvPicPr>
          <p:nvPr/>
        </p:nvPicPr>
        <p:blipFill>
          <a:blip r:embed="rId3"/>
          <a:stretch>
            <a:fillRect/>
          </a:stretch>
        </p:blipFill>
        <p:spPr>
          <a:xfrm>
            <a:off x="811032" y="4388855"/>
            <a:ext cx="4251745" cy="1451537"/>
          </a:xfrm>
          <a:prstGeom prst="rect">
            <a:avLst/>
          </a:prstGeom>
        </p:spPr>
      </p:pic>
      <p:sp>
        <p:nvSpPr>
          <p:cNvPr id="15" name="TextBox 14">
            <a:extLst>
              <a:ext uri="{FF2B5EF4-FFF2-40B4-BE49-F238E27FC236}">
                <a16:creationId xmlns:a16="http://schemas.microsoft.com/office/drawing/2014/main" id="{A04B0966-5059-4EE3-ABE8-22D06385586D}"/>
              </a:ext>
            </a:extLst>
          </p:cNvPr>
          <p:cNvSpPr txBox="1"/>
          <p:nvPr/>
        </p:nvSpPr>
        <p:spPr>
          <a:xfrm>
            <a:off x="1091317" y="5826924"/>
            <a:ext cx="6094674" cy="369332"/>
          </a:xfrm>
          <a:prstGeom prst="rect">
            <a:avLst/>
          </a:prstGeom>
          <a:noFill/>
        </p:spPr>
        <p:txBody>
          <a:bodyPr wrap="square">
            <a:spAutoFit/>
          </a:bodyPr>
          <a:lstStyle/>
          <a:p>
            <a:r>
              <a:rPr lang="en-US" sz="1800" b="0" i="1" u="none" strike="noStrike" baseline="0" dirty="0">
                <a:latin typeface="MinionPro-It"/>
              </a:rPr>
              <a:t>Figure 2-10. Append-only log file</a:t>
            </a:r>
            <a:endParaRPr lang="en-US" dirty="0"/>
          </a:p>
        </p:txBody>
      </p:sp>
    </p:spTree>
    <p:extLst>
      <p:ext uri="{BB962C8B-B14F-4D97-AF65-F5344CB8AC3E}">
        <p14:creationId xmlns:p14="http://schemas.microsoft.com/office/powerpoint/2010/main" val="8995614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562479-65E7-4AC3-90D0-12082C1D660D}"/>
              </a:ext>
            </a:extLst>
          </p:cNvPr>
          <p:cNvSpPr txBox="1"/>
          <p:nvPr/>
        </p:nvSpPr>
        <p:spPr>
          <a:xfrm>
            <a:off x="57648" y="101581"/>
            <a:ext cx="6094674" cy="369332"/>
          </a:xfrm>
          <a:prstGeom prst="rect">
            <a:avLst/>
          </a:prstGeom>
          <a:noFill/>
        </p:spPr>
        <p:txBody>
          <a:bodyPr wrap="square">
            <a:spAutoFit/>
          </a:bodyPr>
          <a:lstStyle/>
          <a:p>
            <a:r>
              <a:rPr lang="en-US" sz="1800" b="1" i="0" u="none" strike="noStrike" baseline="0" dirty="0">
                <a:solidFill>
                  <a:srgbClr val="FF0000"/>
                </a:solidFill>
                <a:latin typeface="MyriadPro-SemiboldCond"/>
              </a:rPr>
              <a:t>Stream Processing Layer</a:t>
            </a:r>
            <a:endParaRPr lang="en-US" b="1" dirty="0">
              <a:solidFill>
                <a:srgbClr val="FF0000"/>
              </a:solidFill>
            </a:endParaRPr>
          </a:p>
        </p:txBody>
      </p:sp>
      <p:sp>
        <p:nvSpPr>
          <p:cNvPr id="5" name="TextBox 4">
            <a:extLst>
              <a:ext uri="{FF2B5EF4-FFF2-40B4-BE49-F238E27FC236}">
                <a16:creationId xmlns:a16="http://schemas.microsoft.com/office/drawing/2014/main" id="{467A140C-3E3A-48A4-8991-291F615A8FC2}"/>
              </a:ext>
            </a:extLst>
          </p:cNvPr>
          <p:cNvSpPr txBox="1"/>
          <p:nvPr/>
        </p:nvSpPr>
        <p:spPr>
          <a:xfrm>
            <a:off x="57648" y="470913"/>
            <a:ext cx="12076704" cy="3139321"/>
          </a:xfrm>
          <a:prstGeom prst="rect">
            <a:avLst/>
          </a:prstGeom>
          <a:noFill/>
        </p:spPr>
        <p:txBody>
          <a:bodyPr wrap="square">
            <a:spAutoFit/>
          </a:bodyPr>
          <a:lstStyle/>
          <a:p>
            <a:r>
              <a:rPr lang="ka-GE" dirty="0"/>
              <a:t>შემდეგი ფენა </a:t>
            </a:r>
            <a:r>
              <a:rPr lang="ka-GE" b="1" dirty="0"/>
              <a:t>არის სტრიმინგ პროცესორი</a:t>
            </a:r>
            <a:r>
              <a:rPr lang="ka-GE" dirty="0"/>
              <a:t>, რომელიც კითხულობს მოვლენებს სტრიმინგ მონაცემთა პლატფორმიდან და შემდეგ ახორციელებს გარკვეულ მოქმედებებს ამ მოვლენებზე. სტრიმინგ პროცესორები მოიხმარენ მონაცემებს ერთი ან მეტი </a:t>
            </a:r>
            <a:r>
              <a:rPr lang="en-US" dirty="0"/>
              <a:t>topic-</a:t>
            </a:r>
            <a:r>
              <a:rPr lang="ka-GE" dirty="0"/>
              <a:t>დან და შემდეგ ამუშავებენ თითოეულ მოვლენას ფუნქციის მეშვეობით. ეს ფუნქციები შეიძლება დაიწეროს პროგრამირების ენაში ან იყოს </a:t>
            </a:r>
            <a:r>
              <a:rPr lang="en-US" dirty="0"/>
              <a:t>SQL </a:t>
            </a:r>
            <a:r>
              <a:rPr lang="ka-GE" dirty="0"/>
              <a:t>ტრანსფორმაცია.</a:t>
            </a:r>
          </a:p>
          <a:p>
            <a:r>
              <a:rPr lang="ka-GE" dirty="0"/>
              <a:t>ფუნქციის შესრულების შედეგი იწერება </a:t>
            </a:r>
            <a:r>
              <a:rPr lang="ka-GE" b="1" dirty="0"/>
              <a:t>საბოლოო სისტემაში</a:t>
            </a:r>
            <a:r>
              <a:rPr lang="ka-GE" dirty="0"/>
              <a:t> (</a:t>
            </a:r>
            <a:r>
              <a:rPr lang="en-US" dirty="0"/>
              <a:t>sink system), </a:t>
            </a:r>
            <a:r>
              <a:rPr lang="ka-GE" dirty="0"/>
              <a:t>როგორიცაა სტრიმინგ მონაცემთა პლატფორმაზე ახალი თემა ან სხვა მონაცემთა ბაზა. ალტერნატიულად, სტრიმინგ პროცესორი შეიძლება გამოიწვიოს სხვა მოქმედება, მაგალითად, ელფოსტის გაგზავნა ან </a:t>
            </a:r>
            <a:r>
              <a:rPr lang="en-US" b="1" dirty="0"/>
              <a:t>Slack</a:t>
            </a:r>
            <a:r>
              <a:rPr lang="en-US" dirty="0"/>
              <a:t> </a:t>
            </a:r>
            <a:r>
              <a:rPr lang="ka-GE" dirty="0"/>
              <a:t>შეტყობინების გაგზავნა. იხილეთ ფიგურა 2-11.</a:t>
            </a:r>
          </a:p>
          <a:p>
            <a:endParaRPr lang="ka-GE" dirty="0"/>
          </a:p>
          <a:p>
            <a:r>
              <a:rPr lang="ka-GE" dirty="0"/>
              <a:t>თუ მონაცემთა სტრიმინგ პლატფორმაში არსებული მოვლენები უკვე იმ ფორმატშია, რომელიც საჭიროა მომსახურების ფენისთვის, სტრიმინგ პროცესორი შესაძლოა არც იყოს საჭირო.</a:t>
            </a:r>
          </a:p>
        </p:txBody>
      </p:sp>
      <p:pic>
        <p:nvPicPr>
          <p:cNvPr id="7" name="Picture 6">
            <a:extLst>
              <a:ext uri="{FF2B5EF4-FFF2-40B4-BE49-F238E27FC236}">
                <a16:creationId xmlns:a16="http://schemas.microsoft.com/office/drawing/2014/main" id="{2216FFBC-4AE0-4206-AEE1-E6DB552BC0FA}"/>
              </a:ext>
            </a:extLst>
          </p:cNvPr>
          <p:cNvPicPr>
            <a:picLocks noChangeAspect="1"/>
          </p:cNvPicPr>
          <p:nvPr/>
        </p:nvPicPr>
        <p:blipFill>
          <a:blip r:embed="rId2"/>
          <a:stretch>
            <a:fillRect/>
          </a:stretch>
        </p:blipFill>
        <p:spPr>
          <a:xfrm>
            <a:off x="2075291" y="3807496"/>
            <a:ext cx="4778658" cy="2579591"/>
          </a:xfrm>
          <a:prstGeom prst="rect">
            <a:avLst/>
          </a:prstGeom>
        </p:spPr>
      </p:pic>
    </p:spTree>
    <p:extLst>
      <p:ext uri="{BB962C8B-B14F-4D97-AF65-F5344CB8AC3E}">
        <p14:creationId xmlns:p14="http://schemas.microsoft.com/office/powerpoint/2010/main" val="1414355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382BB1-8A6F-4A80-9249-ACAD710C4F71}"/>
              </a:ext>
            </a:extLst>
          </p:cNvPr>
          <p:cNvSpPr txBox="1"/>
          <p:nvPr/>
        </p:nvSpPr>
        <p:spPr>
          <a:xfrm>
            <a:off x="148424" y="1326474"/>
            <a:ext cx="11895151" cy="3970318"/>
          </a:xfrm>
          <a:prstGeom prst="rect">
            <a:avLst/>
          </a:prstGeom>
          <a:noFill/>
        </p:spPr>
        <p:txBody>
          <a:bodyPr wrap="square">
            <a:spAutoFit/>
          </a:bodyPr>
          <a:lstStyle/>
          <a:p>
            <a:r>
              <a:rPr lang="ka-GE" dirty="0"/>
              <a:t>წარმოგიდგენთ პიცის მიტანის სერვისს, სახელად </a:t>
            </a:r>
            <a:r>
              <a:rPr lang="en-US" b="1" dirty="0"/>
              <a:t>All About That Dough (AATD)</a:t>
            </a:r>
            <a:r>
              <a:rPr lang="en-US" dirty="0"/>
              <a:t>, </a:t>
            </a:r>
            <a:r>
              <a:rPr lang="ka-GE" dirty="0"/>
              <a:t>რომელიც სპეციალიზდება ინდური ტოპინგის მქონე პიცებზე. ეს კომპანია თითქმის ორი ათწლეულის განმავლობაში ოპერირებს და აქვს ინფრასტრუქტურა, რომელიც საშუალებას აძლევს, რომ ვებგვერდზე ერთდროულად ათასობით გვერდის ნახვა ემსახუროს, ხოლო პიკის დროს ერთ წუთში 50 შეკვეთას მიიღებს.</a:t>
            </a:r>
          </a:p>
          <a:p>
            <a:endParaRPr lang="ka-GE" dirty="0"/>
          </a:p>
          <a:p>
            <a:r>
              <a:rPr lang="en-US" b="1" dirty="0"/>
              <a:t>AATD</a:t>
            </a:r>
            <a:r>
              <a:rPr lang="en-US" dirty="0"/>
              <a:t> </a:t>
            </a:r>
            <a:r>
              <a:rPr lang="ka-GE" dirty="0"/>
              <a:t>მუშაობს სამი ტიპის მონაცემებთან: პროდუქცია, მომხმარებლები და შეკვეთები. კომპანიის დასაწყისში ყველა მონაცემი ინახებოდა </a:t>
            </a:r>
            <a:r>
              <a:rPr lang="ka-GE" b="1" dirty="0"/>
              <a:t>რელაციურ მონაცემთა ბაზაში</a:t>
            </a:r>
            <a:r>
              <a:rPr lang="ka-GE" dirty="0"/>
              <a:t>, მაგრამ რამდენიმე წლის წინ მან დანერგა </a:t>
            </a:r>
            <a:r>
              <a:rPr lang="ka-GE" b="1" dirty="0"/>
              <a:t>სტრიმინგ პლატფორმა</a:t>
            </a:r>
            <a:r>
              <a:rPr lang="ka-GE" dirty="0"/>
              <a:t>, შეკვეთების დამუშავებისთვის.</a:t>
            </a:r>
          </a:p>
          <a:p>
            <a:endParaRPr lang="ka-GE" dirty="0"/>
          </a:p>
          <a:p>
            <a:endParaRPr lang="ka-GE" dirty="0"/>
          </a:p>
          <a:p>
            <a:r>
              <a:rPr lang="ka-GE" b="1" dirty="0"/>
              <a:t>ყოველ საათში სტრიმინგ პლატფორმის </a:t>
            </a:r>
            <a:r>
              <a:rPr lang="ka-GE" dirty="0"/>
              <a:t>მიერ დამუშავებული მონაცემები პაკეტდება, სანამ მონაცემთა საცავში ჩაიტვირთება, სადაც ყოველ ღამეს მონაცემების ანალიტიკური დამუშავება სრულდება, რათა გაირკვეს, რა მოხდა კომპანიაში იმ დღეს. ასევე, </a:t>
            </a:r>
            <a:r>
              <a:rPr lang="en-US" b="1" dirty="0"/>
              <a:t>AATD</a:t>
            </a:r>
            <a:r>
              <a:rPr lang="en-US" dirty="0"/>
              <a:t> </a:t>
            </a:r>
            <a:r>
              <a:rPr lang="ka-GE" dirty="0"/>
              <a:t>ინახავს ვებგვერდის ვიზიტების </a:t>
            </a:r>
            <a:r>
              <a:rPr lang="ka-GE" b="1" dirty="0"/>
              <a:t>წვდომის ლოგებს</a:t>
            </a:r>
            <a:r>
              <a:rPr lang="ka-GE" dirty="0"/>
              <a:t>, მაგრამ ამ მონაცემებით ჯერ არაფერი გაუკეთებიათ.</a:t>
            </a:r>
          </a:p>
        </p:txBody>
      </p:sp>
      <p:sp>
        <p:nvSpPr>
          <p:cNvPr id="5" name="TextBox 4">
            <a:extLst>
              <a:ext uri="{FF2B5EF4-FFF2-40B4-BE49-F238E27FC236}">
                <a16:creationId xmlns:a16="http://schemas.microsoft.com/office/drawing/2014/main" id="{D3AC861C-DA64-4108-90CD-C9E438A02D1F}"/>
              </a:ext>
            </a:extLst>
          </p:cNvPr>
          <p:cNvSpPr txBox="1"/>
          <p:nvPr/>
        </p:nvSpPr>
        <p:spPr>
          <a:xfrm>
            <a:off x="148424" y="204948"/>
            <a:ext cx="6094674" cy="369332"/>
          </a:xfrm>
          <a:prstGeom prst="rect">
            <a:avLst/>
          </a:prstGeom>
          <a:noFill/>
        </p:spPr>
        <p:txBody>
          <a:bodyPr wrap="square">
            <a:spAutoFit/>
          </a:bodyPr>
          <a:lstStyle/>
          <a:p>
            <a:r>
              <a:rPr lang="en-US" sz="1800" b="1" i="0" u="none" strike="noStrike" baseline="0" dirty="0">
                <a:solidFill>
                  <a:srgbClr val="FF0000"/>
                </a:solidFill>
                <a:latin typeface="MinionPro-Regular"/>
              </a:rPr>
              <a:t>Pizza delivery service</a:t>
            </a:r>
            <a:endParaRPr lang="en-US" b="1" dirty="0">
              <a:solidFill>
                <a:srgbClr val="FF0000"/>
              </a:solidFill>
            </a:endParaRPr>
          </a:p>
        </p:txBody>
      </p:sp>
    </p:spTree>
    <p:extLst>
      <p:ext uri="{BB962C8B-B14F-4D97-AF65-F5344CB8AC3E}">
        <p14:creationId xmlns:p14="http://schemas.microsoft.com/office/powerpoint/2010/main" val="10084207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BF61A8-A3E9-4962-836E-6658ECA9698A}"/>
              </a:ext>
            </a:extLst>
          </p:cNvPr>
          <p:cNvSpPr txBox="1"/>
          <p:nvPr/>
        </p:nvSpPr>
        <p:spPr>
          <a:xfrm>
            <a:off x="136497" y="822949"/>
            <a:ext cx="11919005" cy="3416320"/>
          </a:xfrm>
          <a:prstGeom prst="rect">
            <a:avLst/>
          </a:prstGeom>
          <a:noFill/>
        </p:spPr>
        <p:txBody>
          <a:bodyPr wrap="square">
            <a:spAutoFit/>
          </a:bodyPr>
          <a:lstStyle/>
          <a:p>
            <a:r>
              <a:rPr lang="ka-GE" dirty="0"/>
              <a:t>მიუხედავად იმისა, რომ </a:t>
            </a:r>
            <a:r>
              <a:rPr lang="en-US" b="1" dirty="0"/>
              <a:t>AATD</a:t>
            </a:r>
            <a:r>
              <a:rPr lang="en-US" dirty="0"/>
              <a:t>-</a:t>
            </a:r>
            <a:r>
              <a:rPr lang="ka-GE" dirty="0"/>
              <a:t>ს ბიზნესის გაფართოებაში წარმატებული შედეგები ჰქონდა, რამდენიმე გამეორებადი პრობლემა უშლის ხელს შემდგომ განვითარებას:</a:t>
            </a:r>
            <a:endParaRPr lang="en-US" dirty="0"/>
          </a:p>
          <a:p>
            <a:endParaRPr lang="ka-GE" dirty="0"/>
          </a:p>
          <a:p>
            <a:pPr>
              <a:buFont typeface="Arial" panose="020B0604020202020204" pitchFamily="34" charset="0"/>
              <a:buChar char="•"/>
            </a:pPr>
            <a:r>
              <a:rPr lang="ka-GE" b="1" dirty="0"/>
              <a:t>კომპანია ზოგჯერ იღებს თაღლითურ ან ხუმრობად შეკვეთებს</a:t>
            </a:r>
            <a:r>
              <a:rPr lang="ka-GE" dirty="0"/>
              <a:t>, მაგრამ ამას მხოლოდ შეკვეთის დამუშავების დაწყების შემდეგ ხვდება, ან ზოგჯერ რამდენიმე დღის შემდეგ, როცა შეკვეთები უკვე დამუშავდა.</a:t>
            </a:r>
            <a:endParaRPr lang="en-US" dirty="0"/>
          </a:p>
          <a:p>
            <a:pPr>
              <a:buFont typeface="Arial" panose="020B0604020202020204" pitchFamily="34" charset="0"/>
              <a:buChar char="•"/>
            </a:pPr>
            <a:endParaRPr lang="ka-GE" dirty="0"/>
          </a:p>
          <a:p>
            <a:pPr>
              <a:buFont typeface="Arial" panose="020B0604020202020204" pitchFamily="34" charset="0"/>
              <a:buChar char="•"/>
            </a:pPr>
            <a:r>
              <a:rPr lang="ka-GE" b="1" dirty="0"/>
              <a:t>საწყობის მართვა რთულია</a:t>
            </a:r>
            <a:r>
              <a:rPr lang="ka-GE" dirty="0"/>
              <a:t>, რადგან კომპანიას არ აქვს ზუსტი წარმოდგენა, რომელი პროდუქტები არის პოპულარული კონკრეტულ მომენტში. არაერთხელ მოხდა, რომ გარკვეული პიცის ხაზების პოპულარობის ზრდის გამო ინგრედიენტები გამოელია.</a:t>
            </a:r>
            <a:endParaRPr lang="en-US" dirty="0"/>
          </a:p>
          <a:p>
            <a:pPr>
              <a:buFont typeface="Arial" panose="020B0604020202020204" pitchFamily="34" charset="0"/>
              <a:buChar char="•"/>
            </a:pPr>
            <a:endParaRPr lang="ka-GE" dirty="0"/>
          </a:p>
          <a:p>
            <a:pPr>
              <a:buFont typeface="Arial" panose="020B0604020202020204" pitchFamily="34" charset="0"/>
              <a:buChar char="•"/>
            </a:pPr>
            <a:r>
              <a:rPr lang="ka-GE" b="1" dirty="0"/>
              <a:t>მომხმარებლები ხშირად ჩივიან</a:t>
            </a:r>
            <a:r>
              <a:rPr lang="ka-GE" dirty="0"/>
              <a:t>, რომ არ იციან, როდის მიიღებენ შეკვეთას და სურთ მეტი გამჭვირვალობა შეკვეთის პროგრესის შესახებ.</a:t>
            </a:r>
          </a:p>
        </p:txBody>
      </p:sp>
      <p:sp>
        <p:nvSpPr>
          <p:cNvPr id="4" name="TextBox 3">
            <a:extLst>
              <a:ext uri="{FF2B5EF4-FFF2-40B4-BE49-F238E27FC236}">
                <a16:creationId xmlns:a16="http://schemas.microsoft.com/office/drawing/2014/main" id="{4B13C4C4-0ECE-457F-B416-091094FCD6EA}"/>
              </a:ext>
            </a:extLst>
          </p:cNvPr>
          <p:cNvSpPr txBox="1"/>
          <p:nvPr/>
        </p:nvSpPr>
        <p:spPr>
          <a:xfrm>
            <a:off x="278296" y="198783"/>
            <a:ext cx="7235687" cy="369332"/>
          </a:xfrm>
          <a:prstGeom prst="rect">
            <a:avLst/>
          </a:prstGeom>
          <a:noFill/>
        </p:spPr>
        <p:txBody>
          <a:bodyPr wrap="square" rtlCol="0">
            <a:spAutoFit/>
          </a:bodyPr>
          <a:lstStyle/>
          <a:p>
            <a:r>
              <a:rPr lang="ka-GE" b="1" dirty="0">
                <a:solidFill>
                  <a:srgbClr val="FF0000"/>
                </a:solidFill>
              </a:rPr>
              <a:t>პრობლემები კომპანიის ოპერირების პროცესში.</a:t>
            </a:r>
            <a:endParaRPr lang="en-US" b="1" dirty="0">
              <a:solidFill>
                <a:srgbClr val="FF0000"/>
              </a:solidFill>
            </a:endParaRPr>
          </a:p>
        </p:txBody>
      </p:sp>
    </p:spTree>
    <p:extLst>
      <p:ext uri="{BB962C8B-B14F-4D97-AF65-F5344CB8AC3E}">
        <p14:creationId xmlns:p14="http://schemas.microsoft.com/office/powerpoint/2010/main" val="37900766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F3AD7C-9357-454C-B0A7-E9859EF7E1C3}"/>
              </a:ext>
            </a:extLst>
          </p:cNvPr>
          <p:cNvSpPr txBox="1"/>
          <p:nvPr/>
        </p:nvSpPr>
        <p:spPr>
          <a:xfrm>
            <a:off x="0" y="519656"/>
            <a:ext cx="11847443" cy="1477328"/>
          </a:xfrm>
          <a:prstGeom prst="rect">
            <a:avLst/>
          </a:prstGeom>
          <a:noFill/>
        </p:spPr>
        <p:txBody>
          <a:bodyPr wrap="square">
            <a:spAutoFit/>
          </a:bodyPr>
          <a:lstStyle/>
          <a:p>
            <a:r>
              <a:rPr lang="en-US" dirty="0"/>
              <a:t>AATD-</a:t>
            </a:r>
            <a:r>
              <a:rPr lang="ka-GE" dirty="0"/>
              <a:t>ის მენეჯმენტმა დაგვიქირავა, როგორც კონსულტანტები, რათა მივცეთ რეკომენდაციები მათი აპლიკაციის არქიტექტურაში ცვლილებების შესახებ, რომლებიც ამ პრობლემების (ან მათი ნაწილის) მოგვარებაში დაეხმარება. ისინი მზად არიან ახალი ტექნოლოგიების გამოყენებისთვის, თუმცა უპირატესობას ანიჭებენ ღია კოდის მქონე ტექნოლოგიებს, რათა არ აღმოჩნდნენ რომელიმე ერთი მომწოდებლის პროდუქტისგან სრულად დამოკიდებულნი.</a:t>
            </a:r>
            <a:endParaRPr lang="en-US" dirty="0"/>
          </a:p>
        </p:txBody>
      </p:sp>
      <p:sp>
        <p:nvSpPr>
          <p:cNvPr id="4" name="TextBox 3">
            <a:extLst>
              <a:ext uri="{FF2B5EF4-FFF2-40B4-BE49-F238E27FC236}">
                <a16:creationId xmlns:a16="http://schemas.microsoft.com/office/drawing/2014/main" id="{882F7257-2875-49CD-B6F0-F7AE130FFF90}"/>
              </a:ext>
            </a:extLst>
          </p:cNvPr>
          <p:cNvSpPr txBox="1"/>
          <p:nvPr/>
        </p:nvSpPr>
        <p:spPr>
          <a:xfrm>
            <a:off x="143122" y="95416"/>
            <a:ext cx="4476585" cy="369332"/>
          </a:xfrm>
          <a:prstGeom prst="rect">
            <a:avLst/>
          </a:prstGeom>
          <a:noFill/>
        </p:spPr>
        <p:txBody>
          <a:bodyPr wrap="square" rtlCol="0">
            <a:spAutoFit/>
          </a:bodyPr>
          <a:lstStyle/>
          <a:p>
            <a:r>
              <a:rPr lang="ka-GE" b="1" dirty="0">
                <a:solidFill>
                  <a:srgbClr val="FF0000"/>
                </a:solidFill>
              </a:rPr>
              <a:t>დაგეგმილი ცვლილებები</a:t>
            </a:r>
            <a:endParaRPr lang="en-US" b="1" dirty="0">
              <a:solidFill>
                <a:srgbClr val="FF0000"/>
              </a:solidFill>
            </a:endParaRPr>
          </a:p>
        </p:txBody>
      </p:sp>
      <p:pic>
        <p:nvPicPr>
          <p:cNvPr id="8" name="Picture 7">
            <a:extLst>
              <a:ext uri="{FF2B5EF4-FFF2-40B4-BE49-F238E27FC236}">
                <a16:creationId xmlns:a16="http://schemas.microsoft.com/office/drawing/2014/main" id="{7039CC08-2600-446F-A1F6-34C9E3288747}"/>
              </a:ext>
            </a:extLst>
          </p:cNvPr>
          <p:cNvPicPr>
            <a:picLocks noChangeAspect="1"/>
          </p:cNvPicPr>
          <p:nvPr/>
        </p:nvPicPr>
        <p:blipFill>
          <a:blip r:embed="rId2"/>
          <a:stretch>
            <a:fillRect/>
          </a:stretch>
        </p:blipFill>
        <p:spPr>
          <a:xfrm>
            <a:off x="3899027" y="1791576"/>
            <a:ext cx="3300136" cy="3274848"/>
          </a:xfrm>
          <a:prstGeom prst="rect">
            <a:avLst/>
          </a:prstGeom>
        </p:spPr>
      </p:pic>
      <p:sp>
        <p:nvSpPr>
          <p:cNvPr id="10" name="TextBox 9">
            <a:extLst>
              <a:ext uri="{FF2B5EF4-FFF2-40B4-BE49-F238E27FC236}">
                <a16:creationId xmlns:a16="http://schemas.microsoft.com/office/drawing/2014/main" id="{6477A096-C612-4908-8797-29AD7B5835C9}"/>
              </a:ext>
            </a:extLst>
          </p:cNvPr>
          <p:cNvSpPr txBox="1"/>
          <p:nvPr/>
        </p:nvSpPr>
        <p:spPr>
          <a:xfrm>
            <a:off x="172279" y="5191112"/>
            <a:ext cx="11847442" cy="1477328"/>
          </a:xfrm>
          <a:prstGeom prst="rect">
            <a:avLst/>
          </a:prstGeom>
          <a:noFill/>
        </p:spPr>
        <p:txBody>
          <a:bodyPr wrap="square">
            <a:spAutoFit/>
          </a:bodyPr>
          <a:lstStyle/>
          <a:p>
            <a:r>
              <a:rPr lang="ka-GE" dirty="0"/>
              <a:t>დიაგრამაში ჩვენ შევიტანეთ </a:t>
            </a:r>
            <a:r>
              <a:rPr lang="ka-GE" b="1" dirty="0"/>
              <a:t>ობიექტური საცავი</a:t>
            </a:r>
            <a:r>
              <a:rPr lang="ka-GE" dirty="0"/>
              <a:t> და </a:t>
            </a:r>
            <a:r>
              <a:rPr lang="ka-GE" b="1" dirty="0"/>
              <a:t>მონაცემთა საცავი</a:t>
            </a:r>
            <a:r>
              <a:rPr lang="ka-GE" dirty="0"/>
              <a:t>, მაგრამ ეს კომპონენტები ამ წიგნის ფარგლებს მიღმაა. </a:t>
            </a:r>
            <a:r>
              <a:rPr lang="en-US" dirty="0"/>
              <a:t>AATD-</a:t>
            </a:r>
            <a:r>
              <a:rPr lang="ka-GE" dirty="0"/>
              <a:t>ს შეუძლია გააგრძელოს არსებული მონაცემთა საწყობის გადაწყვეტის გამოყენება ისტორიული მონაცემების ანალიზის საჭიროებისთვის.</a:t>
            </a:r>
          </a:p>
          <a:p>
            <a:r>
              <a:rPr lang="ka-GE" dirty="0"/>
              <a:t>ახლა გავიაროთ არქიტექტურის სხვა ნაწილები, დავიწყოთ </a:t>
            </a:r>
            <a:r>
              <a:rPr lang="ka-GE" b="1" dirty="0"/>
              <a:t>მომხმარებლების მოთხოვნებით</a:t>
            </a:r>
            <a:r>
              <a:rPr lang="ka-GE" dirty="0"/>
              <a:t> ვებ სერვერზე, როგორც ნაჩვენებია ფიგურაში 3-2.</a:t>
            </a:r>
          </a:p>
        </p:txBody>
      </p:sp>
    </p:spTree>
    <p:extLst>
      <p:ext uri="{BB962C8B-B14F-4D97-AF65-F5344CB8AC3E}">
        <p14:creationId xmlns:p14="http://schemas.microsoft.com/office/powerpoint/2010/main" val="2920119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81B73D-DAAB-4A2E-A7C7-EF50700B7447}"/>
              </a:ext>
            </a:extLst>
          </p:cNvPr>
          <p:cNvPicPr>
            <a:picLocks noChangeAspect="1"/>
          </p:cNvPicPr>
          <p:nvPr/>
        </p:nvPicPr>
        <p:blipFill>
          <a:blip r:embed="rId2"/>
          <a:stretch>
            <a:fillRect/>
          </a:stretch>
        </p:blipFill>
        <p:spPr>
          <a:xfrm>
            <a:off x="980769" y="1095453"/>
            <a:ext cx="3614748" cy="3141020"/>
          </a:xfrm>
          <a:prstGeom prst="rect">
            <a:avLst/>
          </a:prstGeom>
        </p:spPr>
      </p:pic>
      <p:sp>
        <p:nvSpPr>
          <p:cNvPr id="7" name="TextBox 6">
            <a:extLst>
              <a:ext uri="{FF2B5EF4-FFF2-40B4-BE49-F238E27FC236}">
                <a16:creationId xmlns:a16="http://schemas.microsoft.com/office/drawing/2014/main" id="{B0949D4C-F95A-459A-991D-6A9696B12BDD}"/>
              </a:ext>
            </a:extLst>
          </p:cNvPr>
          <p:cNvSpPr txBox="1"/>
          <p:nvPr/>
        </p:nvSpPr>
        <p:spPr>
          <a:xfrm>
            <a:off x="153064" y="165980"/>
            <a:ext cx="11845454" cy="646331"/>
          </a:xfrm>
          <a:prstGeom prst="rect">
            <a:avLst/>
          </a:prstGeom>
          <a:noFill/>
        </p:spPr>
        <p:txBody>
          <a:bodyPr wrap="square">
            <a:spAutoFit/>
          </a:bodyPr>
          <a:lstStyle/>
          <a:p>
            <a:r>
              <a:rPr lang="ka-GE" dirty="0"/>
              <a:t>მოდით გავიაროთ არქიტექტურის სხვა ნაწილები, დავიწყოთ </a:t>
            </a:r>
            <a:r>
              <a:rPr lang="ka-GE" b="1" dirty="0"/>
              <a:t>მომხმარებლების მოთხოვნებით</a:t>
            </a:r>
            <a:r>
              <a:rPr lang="ka-GE" dirty="0"/>
              <a:t> ვებ სერვერზე, როგორც ნაჩვენებია ფიგურაში 3-2.</a:t>
            </a:r>
            <a:endParaRPr lang="en-US" dirty="0"/>
          </a:p>
        </p:txBody>
      </p:sp>
      <p:sp>
        <p:nvSpPr>
          <p:cNvPr id="9" name="TextBox 8">
            <a:extLst>
              <a:ext uri="{FF2B5EF4-FFF2-40B4-BE49-F238E27FC236}">
                <a16:creationId xmlns:a16="http://schemas.microsoft.com/office/drawing/2014/main" id="{783BC258-3D5B-4089-81B7-9F58BBDDE9B2}"/>
              </a:ext>
            </a:extLst>
          </p:cNvPr>
          <p:cNvSpPr txBox="1"/>
          <p:nvPr/>
        </p:nvSpPr>
        <p:spPr>
          <a:xfrm>
            <a:off x="773265" y="4702495"/>
            <a:ext cx="11225253" cy="923330"/>
          </a:xfrm>
          <a:prstGeom prst="rect">
            <a:avLst/>
          </a:prstGeom>
          <a:noFill/>
        </p:spPr>
        <p:txBody>
          <a:bodyPr wrap="square">
            <a:spAutoFit/>
          </a:bodyPr>
          <a:lstStyle/>
          <a:p>
            <a:r>
              <a:rPr lang="ka-GE" dirty="0"/>
              <a:t>მომხმარებლები შედიან </a:t>
            </a:r>
            <a:r>
              <a:rPr lang="en-US" dirty="0"/>
              <a:t>AATD-</a:t>
            </a:r>
            <a:r>
              <a:rPr lang="ka-GE" dirty="0"/>
              <a:t>ის ვებგვერდზე თავიანთი მობილური ტელეფონებით და ყველა გვერდის მოთხოვნა იწერება წვდომის ლოგ ფაილებში. თუ მომხმარებელი აკეთებს შეკვეთას, </a:t>
            </a:r>
            <a:r>
              <a:rPr lang="en-US" dirty="0"/>
              <a:t>POST </a:t>
            </a:r>
            <a:r>
              <a:rPr lang="ka-GE" dirty="0"/>
              <a:t>მოთხოვნა გაიგზავნება, რომელიც შეიცავს შეკვეთის დეტალებს.</a:t>
            </a:r>
            <a:endParaRPr lang="en-US" dirty="0"/>
          </a:p>
        </p:txBody>
      </p:sp>
      <p:sp>
        <p:nvSpPr>
          <p:cNvPr id="11" name="TextBox 10">
            <a:extLst>
              <a:ext uri="{FF2B5EF4-FFF2-40B4-BE49-F238E27FC236}">
                <a16:creationId xmlns:a16="http://schemas.microsoft.com/office/drawing/2014/main" id="{E7DB72CC-057D-483D-9C62-A488FC54B212}"/>
              </a:ext>
            </a:extLst>
          </p:cNvPr>
          <p:cNvSpPr txBox="1"/>
          <p:nvPr/>
        </p:nvSpPr>
        <p:spPr>
          <a:xfrm>
            <a:off x="773265" y="4193378"/>
            <a:ext cx="6094674" cy="369332"/>
          </a:xfrm>
          <a:prstGeom prst="rect">
            <a:avLst/>
          </a:prstGeom>
          <a:noFill/>
        </p:spPr>
        <p:txBody>
          <a:bodyPr wrap="square">
            <a:spAutoFit/>
          </a:bodyPr>
          <a:lstStyle/>
          <a:p>
            <a:r>
              <a:rPr lang="en-US" sz="1800" b="0" i="1" u="none" strike="noStrike" baseline="0" dirty="0">
                <a:latin typeface="MinionPro-It"/>
              </a:rPr>
              <a:t>Figure 3-2. The user makes a web request</a:t>
            </a:r>
            <a:endParaRPr lang="en-US" dirty="0"/>
          </a:p>
        </p:txBody>
      </p:sp>
    </p:spTree>
    <p:extLst>
      <p:ext uri="{BB962C8B-B14F-4D97-AF65-F5344CB8AC3E}">
        <p14:creationId xmlns:p14="http://schemas.microsoft.com/office/powerpoint/2010/main" val="3824136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481ABB0-F5CD-4C46-B34B-0EECF88223A2}"/>
              </a:ext>
            </a:extLst>
          </p:cNvPr>
          <p:cNvSpPr txBox="1"/>
          <p:nvPr/>
        </p:nvSpPr>
        <p:spPr>
          <a:xfrm>
            <a:off x="121258" y="385798"/>
            <a:ext cx="11837504" cy="646331"/>
          </a:xfrm>
          <a:prstGeom prst="rect">
            <a:avLst/>
          </a:prstGeom>
          <a:noFill/>
        </p:spPr>
        <p:txBody>
          <a:bodyPr wrap="square">
            <a:spAutoFit/>
          </a:bodyPr>
          <a:lstStyle/>
          <a:p>
            <a:r>
              <a:rPr lang="ka-GE" dirty="0"/>
              <a:t>შეკვეთა იგზავნება შეკვეთების სერვისში, როგორც ნაჩვენებია ფიგურაში 3-3, რომელიც ატარებს გარკვეულ ვალიდაციის ლოგიკას და შემდეგ ამატებს შეკვეთას მოვლენების სტრიმინგ პლატფორმაზე.</a:t>
            </a:r>
            <a:endParaRPr lang="en-US" dirty="0"/>
          </a:p>
        </p:txBody>
      </p:sp>
      <p:pic>
        <p:nvPicPr>
          <p:cNvPr id="7" name="Picture 6">
            <a:extLst>
              <a:ext uri="{FF2B5EF4-FFF2-40B4-BE49-F238E27FC236}">
                <a16:creationId xmlns:a16="http://schemas.microsoft.com/office/drawing/2014/main" id="{344595CD-555E-45DC-B7BE-260A53D9BDFE}"/>
              </a:ext>
            </a:extLst>
          </p:cNvPr>
          <p:cNvPicPr>
            <a:picLocks noChangeAspect="1"/>
          </p:cNvPicPr>
          <p:nvPr/>
        </p:nvPicPr>
        <p:blipFill>
          <a:blip r:embed="rId2"/>
          <a:stretch>
            <a:fillRect/>
          </a:stretch>
        </p:blipFill>
        <p:spPr>
          <a:xfrm>
            <a:off x="1725432" y="1522331"/>
            <a:ext cx="3999169" cy="3475062"/>
          </a:xfrm>
          <a:prstGeom prst="rect">
            <a:avLst/>
          </a:prstGeom>
        </p:spPr>
      </p:pic>
      <p:sp>
        <p:nvSpPr>
          <p:cNvPr id="9" name="TextBox 8">
            <a:extLst>
              <a:ext uri="{FF2B5EF4-FFF2-40B4-BE49-F238E27FC236}">
                <a16:creationId xmlns:a16="http://schemas.microsoft.com/office/drawing/2014/main" id="{646F3084-1722-4E69-ABA2-DA5B6DC9B440}"/>
              </a:ext>
            </a:extLst>
          </p:cNvPr>
          <p:cNvSpPr txBox="1"/>
          <p:nvPr/>
        </p:nvSpPr>
        <p:spPr>
          <a:xfrm>
            <a:off x="1725432" y="5151003"/>
            <a:ext cx="6094674" cy="369332"/>
          </a:xfrm>
          <a:prstGeom prst="rect">
            <a:avLst/>
          </a:prstGeom>
          <a:noFill/>
        </p:spPr>
        <p:txBody>
          <a:bodyPr wrap="square">
            <a:spAutoFit/>
          </a:bodyPr>
          <a:lstStyle/>
          <a:p>
            <a:r>
              <a:rPr lang="en-US" sz="1800" b="0" i="1" u="none" strike="noStrike" baseline="0" dirty="0">
                <a:latin typeface="MinionPro-It"/>
              </a:rPr>
              <a:t>Figure 3-3. Orders are sent to the orders service</a:t>
            </a:r>
            <a:endParaRPr lang="en-US" dirty="0"/>
          </a:p>
        </p:txBody>
      </p:sp>
    </p:spTree>
    <p:extLst>
      <p:ext uri="{BB962C8B-B14F-4D97-AF65-F5344CB8AC3E}">
        <p14:creationId xmlns:p14="http://schemas.microsoft.com/office/powerpoint/2010/main" val="22619957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EA84C2-C3D9-4E55-9400-9530FDAEE5BC}"/>
              </a:ext>
            </a:extLst>
          </p:cNvPr>
          <p:cNvSpPr txBox="1"/>
          <p:nvPr/>
        </p:nvSpPr>
        <p:spPr>
          <a:xfrm>
            <a:off x="148424" y="739546"/>
            <a:ext cx="11895152" cy="1477328"/>
          </a:xfrm>
          <a:prstGeom prst="rect">
            <a:avLst/>
          </a:prstGeom>
          <a:noFill/>
        </p:spPr>
        <p:txBody>
          <a:bodyPr wrap="square">
            <a:spAutoFit/>
          </a:bodyPr>
          <a:lstStyle/>
          <a:p>
            <a:r>
              <a:rPr lang="ka-GE" dirty="0"/>
              <a:t>საბოლოოდ, ჩვენ გვაქვს </a:t>
            </a:r>
            <a:r>
              <a:rPr lang="en-US" dirty="0"/>
              <a:t>MySQL </a:t>
            </a:r>
            <a:r>
              <a:rPr lang="ka-GE" dirty="0"/>
              <a:t>მონაცემთა ბაზა, როგორც ნაჩვენებია ფიგურაში 3-4, რომელიც გამოიყენება როგორც მომხმარებლებისა და პროდუქტების სისტემური მონაცემთა წყარო.</a:t>
            </a:r>
          </a:p>
          <a:p>
            <a:r>
              <a:rPr lang="ka-GE" dirty="0"/>
              <a:t>ეს მონაცემები გამოიყენება </a:t>
            </a:r>
            <a:r>
              <a:rPr lang="en-US" dirty="0"/>
              <a:t>AATD-</a:t>
            </a:r>
            <a:r>
              <a:rPr lang="ka-GE" dirty="0"/>
              <a:t>ის ბექენდ სერვისების მიერ, რომლებიც არ არიან ჩართული ანალიტიკურ ინფრასტრუქტურაში, ამიტომ ეს კომპონენტები ამ წიგნის ფარგლებს მიღმაა.</a:t>
            </a:r>
          </a:p>
          <a:p>
            <a:r>
              <a:rPr lang="ka-GE" dirty="0"/>
              <a:t>მომდევნო სექციაში შეიტყობთ, როგორ დააყენოთ </a:t>
            </a:r>
            <a:r>
              <a:rPr lang="en-US" dirty="0"/>
              <a:t>AATD-</a:t>
            </a:r>
            <a:r>
              <a:rPr lang="ka-GE" dirty="0"/>
              <a:t>ის არსებული არქიტექტურა თქვენს კომპიუტერზე.</a:t>
            </a:r>
          </a:p>
        </p:txBody>
      </p:sp>
      <p:sp>
        <p:nvSpPr>
          <p:cNvPr id="5" name="TextBox 4">
            <a:extLst>
              <a:ext uri="{FF2B5EF4-FFF2-40B4-BE49-F238E27FC236}">
                <a16:creationId xmlns:a16="http://schemas.microsoft.com/office/drawing/2014/main" id="{58CFA59D-B5B6-4D37-AE42-403C7434710D}"/>
              </a:ext>
            </a:extLst>
          </p:cNvPr>
          <p:cNvSpPr txBox="1"/>
          <p:nvPr/>
        </p:nvSpPr>
        <p:spPr>
          <a:xfrm>
            <a:off x="148424" y="228801"/>
            <a:ext cx="6094674" cy="369332"/>
          </a:xfrm>
          <a:prstGeom prst="rect">
            <a:avLst/>
          </a:prstGeom>
          <a:noFill/>
        </p:spPr>
        <p:txBody>
          <a:bodyPr wrap="square">
            <a:spAutoFit/>
          </a:bodyPr>
          <a:lstStyle/>
          <a:p>
            <a:r>
              <a:rPr lang="en-US" b="1" dirty="0">
                <a:solidFill>
                  <a:srgbClr val="FF0000"/>
                </a:solidFill>
              </a:rPr>
              <a:t>MySQL </a:t>
            </a:r>
            <a:r>
              <a:rPr lang="ka-GE" b="1" dirty="0">
                <a:solidFill>
                  <a:srgbClr val="FF0000"/>
                </a:solidFill>
              </a:rPr>
              <a:t>მონაცემთა ბაზა</a:t>
            </a:r>
            <a:endParaRPr lang="en-US" b="1" dirty="0">
              <a:solidFill>
                <a:srgbClr val="FF0000"/>
              </a:solidFill>
            </a:endParaRPr>
          </a:p>
        </p:txBody>
      </p:sp>
      <p:pic>
        <p:nvPicPr>
          <p:cNvPr id="9" name="Picture 8">
            <a:extLst>
              <a:ext uri="{FF2B5EF4-FFF2-40B4-BE49-F238E27FC236}">
                <a16:creationId xmlns:a16="http://schemas.microsoft.com/office/drawing/2014/main" id="{47429B7D-04A6-4744-A041-4F8A4DEAC4A1}"/>
              </a:ext>
            </a:extLst>
          </p:cNvPr>
          <p:cNvPicPr>
            <a:picLocks noChangeAspect="1"/>
          </p:cNvPicPr>
          <p:nvPr/>
        </p:nvPicPr>
        <p:blipFill>
          <a:blip r:embed="rId2"/>
          <a:stretch>
            <a:fillRect/>
          </a:stretch>
        </p:blipFill>
        <p:spPr>
          <a:xfrm>
            <a:off x="630412" y="2520563"/>
            <a:ext cx="4314468" cy="3749039"/>
          </a:xfrm>
          <a:prstGeom prst="rect">
            <a:avLst/>
          </a:prstGeom>
        </p:spPr>
      </p:pic>
    </p:spTree>
    <p:extLst>
      <p:ext uri="{BB962C8B-B14F-4D97-AF65-F5344CB8AC3E}">
        <p14:creationId xmlns:p14="http://schemas.microsoft.com/office/powerpoint/2010/main" val="2225432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F13DD-6A6D-47D7-AFA9-F8B52A14F832}"/>
              </a:ext>
            </a:extLst>
          </p:cNvPr>
          <p:cNvSpPr txBox="1"/>
          <p:nvPr/>
        </p:nvSpPr>
        <p:spPr>
          <a:xfrm>
            <a:off x="399553" y="1255327"/>
            <a:ext cx="11312718" cy="646331"/>
          </a:xfrm>
          <a:prstGeom prst="rect">
            <a:avLst/>
          </a:prstGeom>
          <a:noFill/>
        </p:spPr>
        <p:txBody>
          <a:bodyPr wrap="square">
            <a:spAutoFit/>
          </a:bodyPr>
          <a:lstStyle/>
          <a:p>
            <a:r>
              <a:rPr lang="en-US" b="1" i="0" dirty="0">
                <a:solidFill>
                  <a:srgbClr val="121512"/>
                </a:solidFill>
                <a:effectLst/>
                <a:latin typeface="-apple-system"/>
              </a:rPr>
              <a:t>Docker</a:t>
            </a:r>
            <a:r>
              <a:rPr lang="en-US" b="0" i="0" dirty="0">
                <a:solidFill>
                  <a:srgbClr val="121512"/>
                </a:solidFill>
                <a:effectLst/>
                <a:latin typeface="-apple-system"/>
              </a:rPr>
              <a:t> </a:t>
            </a:r>
            <a:r>
              <a:rPr lang="ka-GE" b="0" i="0" dirty="0">
                <a:solidFill>
                  <a:srgbClr val="121512"/>
                </a:solidFill>
                <a:effectLst/>
                <a:latin typeface="-apple-system"/>
              </a:rPr>
              <a:t>უზრუნველყოფს აპლიკაციების შეფუთვას და გაშვებას იზოლირებულ გარემოში (კონტეინერების საშუალებით). </a:t>
            </a:r>
            <a:endParaRPr lang="en-US" dirty="0"/>
          </a:p>
        </p:txBody>
      </p:sp>
      <p:sp>
        <p:nvSpPr>
          <p:cNvPr id="4" name="TextBox 3">
            <a:extLst>
              <a:ext uri="{FF2B5EF4-FFF2-40B4-BE49-F238E27FC236}">
                <a16:creationId xmlns:a16="http://schemas.microsoft.com/office/drawing/2014/main" id="{A5249DAA-028B-40CF-8BCC-4F0D65C57D3D}"/>
              </a:ext>
            </a:extLst>
          </p:cNvPr>
          <p:cNvSpPr txBox="1"/>
          <p:nvPr/>
        </p:nvSpPr>
        <p:spPr>
          <a:xfrm>
            <a:off x="596348" y="588397"/>
            <a:ext cx="3085106" cy="461665"/>
          </a:xfrm>
          <a:prstGeom prst="rect">
            <a:avLst/>
          </a:prstGeom>
          <a:noFill/>
        </p:spPr>
        <p:txBody>
          <a:bodyPr wrap="square" rtlCol="0">
            <a:spAutoFit/>
          </a:bodyPr>
          <a:lstStyle/>
          <a:p>
            <a:r>
              <a:rPr lang="ka-GE" sz="2400" b="1" dirty="0">
                <a:solidFill>
                  <a:srgbClr val="FF0000"/>
                </a:solidFill>
              </a:rPr>
              <a:t>რა არის დოკერი?</a:t>
            </a:r>
            <a:endParaRPr lang="en-US" sz="2400" b="1" dirty="0">
              <a:solidFill>
                <a:srgbClr val="FF0000"/>
              </a:solidFill>
            </a:endParaRPr>
          </a:p>
        </p:txBody>
      </p:sp>
      <p:sp>
        <p:nvSpPr>
          <p:cNvPr id="6" name="TextBox 5">
            <a:extLst>
              <a:ext uri="{FF2B5EF4-FFF2-40B4-BE49-F238E27FC236}">
                <a16:creationId xmlns:a16="http://schemas.microsoft.com/office/drawing/2014/main" id="{03D57889-120F-41D9-B312-16ADF5609893}"/>
              </a:ext>
            </a:extLst>
          </p:cNvPr>
          <p:cNvSpPr txBox="1"/>
          <p:nvPr/>
        </p:nvSpPr>
        <p:spPr>
          <a:xfrm>
            <a:off x="327991" y="2460354"/>
            <a:ext cx="10716370" cy="1200329"/>
          </a:xfrm>
          <a:prstGeom prst="rect">
            <a:avLst/>
          </a:prstGeom>
          <a:noFill/>
        </p:spPr>
        <p:txBody>
          <a:bodyPr wrap="square">
            <a:spAutoFit/>
          </a:bodyPr>
          <a:lstStyle/>
          <a:p>
            <a:r>
              <a:rPr lang="ka-GE" b="1" dirty="0"/>
              <a:t>რესურსების ეფექტური გამოყენება: </a:t>
            </a:r>
            <a:r>
              <a:rPr lang="ka-GE" dirty="0"/>
              <a:t>კონტეინერები მოითხოვენ ნაკლებ სისტემურ რესურსებს, ვიდრე ვირტუალური მანქანები, რაც ღირებულების შემცირებას და სისტემური რესურსების ოპტიმალურ გამოყენებას უწყობს ხელს.</a:t>
            </a:r>
          </a:p>
          <a:p>
            <a:endParaRPr lang="ka-GE" dirty="0"/>
          </a:p>
        </p:txBody>
      </p:sp>
      <p:pic>
        <p:nvPicPr>
          <p:cNvPr id="8" name="Picture 7">
            <a:extLst>
              <a:ext uri="{FF2B5EF4-FFF2-40B4-BE49-F238E27FC236}">
                <a16:creationId xmlns:a16="http://schemas.microsoft.com/office/drawing/2014/main" id="{BFFE3FDE-F056-4F31-B4EC-0E1AC58F9995}"/>
              </a:ext>
            </a:extLst>
          </p:cNvPr>
          <p:cNvPicPr>
            <a:picLocks noChangeAspect="1"/>
          </p:cNvPicPr>
          <p:nvPr/>
        </p:nvPicPr>
        <p:blipFill>
          <a:blip r:embed="rId2"/>
          <a:stretch>
            <a:fillRect/>
          </a:stretch>
        </p:blipFill>
        <p:spPr>
          <a:xfrm>
            <a:off x="6739680" y="3609726"/>
            <a:ext cx="4328535" cy="1219306"/>
          </a:xfrm>
          <a:prstGeom prst="rect">
            <a:avLst/>
          </a:prstGeom>
        </p:spPr>
      </p:pic>
      <p:sp>
        <p:nvSpPr>
          <p:cNvPr id="10" name="TextBox 9">
            <a:extLst>
              <a:ext uri="{FF2B5EF4-FFF2-40B4-BE49-F238E27FC236}">
                <a16:creationId xmlns:a16="http://schemas.microsoft.com/office/drawing/2014/main" id="{066A8501-66D3-4F4D-A7C9-B9143688C14A}"/>
              </a:ext>
            </a:extLst>
          </p:cNvPr>
          <p:cNvSpPr txBox="1"/>
          <p:nvPr/>
        </p:nvSpPr>
        <p:spPr>
          <a:xfrm>
            <a:off x="596348" y="3900274"/>
            <a:ext cx="6094674" cy="1200329"/>
          </a:xfrm>
          <a:prstGeom prst="rect">
            <a:avLst/>
          </a:prstGeom>
          <a:noFill/>
        </p:spPr>
        <p:txBody>
          <a:bodyPr wrap="square">
            <a:spAutoFit/>
          </a:bodyPr>
          <a:lstStyle/>
          <a:p>
            <a:pPr algn="l"/>
            <a:r>
              <a:rPr lang="en-US" b="1" i="0" dirty="0" err="1">
                <a:solidFill>
                  <a:srgbClr val="121512"/>
                </a:solidFill>
                <a:effectLst/>
                <a:latin typeface="-apple-system"/>
              </a:rPr>
              <a:t>Dockerfile</a:t>
            </a:r>
            <a:endParaRPr lang="en-US" b="1" i="0" dirty="0">
              <a:solidFill>
                <a:srgbClr val="121512"/>
              </a:solidFill>
              <a:effectLst/>
              <a:latin typeface="-apple-system"/>
            </a:endParaRPr>
          </a:p>
          <a:p>
            <a:pPr algn="l"/>
            <a:r>
              <a:rPr lang="en-US" b="0" i="0" dirty="0" err="1">
                <a:solidFill>
                  <a:srgbClr val="121512"/>
                </a:solidFill>
                <a:effectLst/>
                <a:latin typeface="-apple-system"/>
              </a:rPr>
              <a:t>Dockerfile</a:t>
            </a:r>
            <a:r>
              <a:rPr lang="en-US" b="0" i="0" dirty="0">
                <a:solidFill>
                  <a:srgbClr val="121512"/>
                </a:solidFill>
                <a:effectLst/>
                <a:latin typeface="-apple-system"/>
              </a:rPr>
              <a:t> </a:t>
            </a:r>
            <a:r>
              <a:rPr lang="ka-GE" b="0" i="0" dirty="0">
                <a:solidFill>
                  <a:srgbClr val="121512"/>
                </a:solidFill>
                <a:effectLst/>
                <a:latin typeface="-apple-system"/>
              </a:rPr>
              <a:t>არის </a:t>
            </a:r>
            <a:r>
              <a:rPr lang="en-US" b="0" i="0" dirty="0">
                <a:solidFill>
                  <a:srgbClr val="121512"/>
                </a:solidFill>
                <a:effectLst/>
                <a:latin typeface="-apple-system"/>
              </a:rPr>
              <a:t>Docker </a:t>
            </a:r>
            <a:r>
              <a:rPr lang="ka-GE" b="0" i="0" dirty="0">
                <a:solidFill>
                  <a:srgbClr val="121512"/>
                </a:solidFill>
                <a:effectLst/>
                <a:latin typeface="-apple-system"/>
              </a:rPr>
              <a:t>კონტეინერის </a:t>
            </a:r>
            <a:r>
              <a:rPr lang="en-US" b="0" i="0" dirty="0">
                <a:solidFill>
                  <a:srgbClr val="121512"/>
                </a:solidFill>
                <a:effectLst/>
                <a:latin typeface="-apple-system"/>
              </a:rPr>
              <a:t>source code. </a:t>
            </a:r>
            <a:r>
              <a:rPr lang="ka-GE" b="0" i="0" dirty="0">
                <a:solidFill>
                  <a:srgbClr val="121512"/>
                </a:solidFill>
                <a:effectLst/>
                <a:latin typeface="-apple-system"/>
              </a:rPr>
              <a:t>ეს არის აღწერითი ფაილი, რომელიც შეიცავს ინსტრუქციებს, რომლებიც შეიქმნის </a:t>
            </a:r>
            <a:r>
              <a:rPr lang="en-US" b="0" i="0" dirty="0">
                <a:solidFill>
                  <a:srgbClr val="121512"/>
                </a:solidFill>
                <a:effectLst/>
                <a:latin typeface="-apple-system"/>
              </a:rPr>
              <a:t>Docker-</a:t>
            </a:r>
            <a:r>
              <a:rPr lang="ka-GE" b="0" i="0" dirty="0">
                <a:solidFill>
                  <a:srgbClr val="121512"/>
                </a:solidFill>
                <a:effectLst/>
                <a:latin typeface="-apple-system"/>
              </a:rPr>
              <a:t>ის კონტეინერს.</a:t>
            </a:r>
          </a:p>
        </p:txBody>
      </p:sp>
    </p:spTree>
    <p:extLst>
      <p:ext uri="{BB962C8B-B14F-4D97-AF65-F5344CB8AC3E}">
        <p14:creationId xmlns:p14="http://schemas.microsoft.com/office/powerpoint/2010/main" val="4241544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7BF314A-10B3-49BA-939E-CB3C890E4A36}"/>
              </a:ext>
            </a:extLst>
          </p:cNvPr>
          <p:cNvSpPr txBox="1"/>
          <p:nvPr/>
        </p:nvSpPr>
        <p:spPr>
          <a:xfrm>
            <a:off x="129209" y="571271"/>
            <a:ext cx="10056412" cy="1908215"/>
          </a:xfrm>
          <a:prstGeom prst="rect">
            <a:avLst/>
          </a:prstGeom>
          <a:noFill/>
        </p:spPr>
        <p:txBody>
          <a:bodyPr wrap="square">
            <a:spAutoFit/>
          </a:bodyPr>
          <a:lstStyle/>
          <a:p>
            <a:r>
              <a:rPr lang="en-US" sz="2800" b="1" dirty="0"/>
              <a:t>What Is an Event Stream?</a:t>
            </a:r>
          </a:p>
          <a:p>
            <a:endParaRPr lang="ka-GE" dirty="0"/>
          </a:p>
          <a:p>
            <a:r>
              <a:rPr lang="en-US" dirty="0"/>
              <a:t>The term streaming describes a continuous, never-ending flow of data. The data is</a:t>
            </a:r>
          </a:p>
          <a:p>
            <a:r>
              <a:rPr lang="en-US" dirty="0"/>
              <a:t>made available incrementally over time, which means that you can act upon it</a:t>
            </a:r>
          </a:p>
          <a:p>
            <a:r>
              <a:rPr lang="en-US" dirty="0"/>
              <a:t>without needing to wait for the whole dataset to become available so that you can</a:t>
            </a:r>
          </a:p>
          <a:p>
            <a:r>
              <a:rPr lang="en-US" dirty="0"/>
              <a:t>download it.</a:t>
            </a:r>
          </a:p>
        </p:txBody>
      </p:sp>
      <p:pic>
        <p:nvPicPr>
          <p:cNvPr id="12" name="Picture 11">
            <a:extLst>
              <a:ext uri="{FF2B5EF4-FFF2-40B4-BE49-F238E27FC236}">
                <a16:creationId xmlns:a16="http://schemas.microsoft.com/office/drawing/2014/main" id="{34441C9B-4564-4B8E-B34E-F8F08DB2EBD7}"/>
              </a:ext>
            </a:extLst>
          </p:cNvPr>
          <p:cNvPicPr>
            <a:picLocks noChangeAspect="1"/>
          </p:cNvPicPr>
          <p:nvPr/>
        </p:nvPicPr>
        <p:blipFill>
          <a:blip r:embed="rId2"/>
          <a:stretch>
            <a:fillRect/>
          </a:stretch>
        </p:blipFill>
        <p:spPr>
          <a:xfrm>
            <a:off x="261568" y="2479485"/>
            <a:ext cx="6047645" cy="2052757"/>
          </a:xfrm>
          <a:prstGeom prst="rect">
            <a:avLst/>
          </a:prstGeom>
        </p:spPr>
      </p:pic>
      <p:sp>
        <p:nvSpPr>
          <p:cNvPr id="14" name="TextBox 13">
            <a:extLst>
              <a:ext uri="{FF2B5EF4-FFF2-40B4-BE49-F238E27FC236}">
                <a16:creationId xmlns:a16="http://schemas.microsoft.com/office/drawing/2014/main" id="{62C49978-DC58-4082-9D22-1BE2A5783563}"/>
              </a:ext>
            </a:extLst>
          </p:cNvPr>
          <p:cNvSpPr txBox="1"/>
          <p:nvPr/>
        </p:nvSpPr>
        <p:spPr>
          <a:xfrm>
            <a:off x="383650" y="4870334"/>
            <a:ext cx="11066227" cy="646331"/>
          </a:xfrm>
          <a:prstGeom prst="rect">
            <a:avLst/>
          </a:prstGeom>
          <a:noFill/>
        </p:spPr>
        <p:txBody>
          <a:bodyPr wrap="square">
            <a:spAutoFit/>
          </a:bodyPr>
          <a:lstStyle/>
          <a:p>
            <a:r>
              <a:rPr lang="ka-GE" b="1" dirty="0"/>
              <a:t>მონაცემთა ნაკადი შედგება </a:t>
            </a:r>
            <a:r>
              <a:rPr lang="ka-GE" dirty="0"/>
              <a:t>დროში თანამიმდევრულად დალაგებული მონაცემთა წერტილების სერიებისგან, ანუ ქრონოლოგიური თანამიმდევრობით, როგორც ნაჩვენებია ფიგურაში 1-1.</a:t>
            </a:r>
            <a:endParaRPr lang="en-US" dirty="0"/>
          </a:p>
        </p:txBody>
      </p:sp>
    </p:spTree>
    <p:extLst>
      <p:ext uri="{BB962C8B-B14F-4D97-AF65-F5344CB8AC3E}">
        <p14:creationId xmlns:p14="http://schemas.microsoft.com/office/powerpoint/2010/main" val="3330364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D0F1F32-E350-4DF9-B76C-852951886F65}"/>
              </a:ext>
            </a:extLst>
          </p:cNvPr>
          <p:cNvSpPr txBox="1"/>
          <p:nvPr/>
        </p:nvSpPr>
        <p:spPr>
          <a:xfrm>
            <a:off x="286247" y="1020435"/>
            <a:ext cx="10980752" cy="4062651"/>
          </a:xfrm>
          <a:prstGeom prst="rect">
            <a:avLst/>
          </a:prstGeom>
          <a:noFill/>
        </p:spPr>
        <p:txBody>
          <a:bodyPr wrap="square">
            <a:spAutoFit/>
          </a:bodyPr>
          <a:lstStyle/>
          <a:p>
            <a:pPr algn="l"/>
            <a:r>
              <a:rPr lang="en-US" sz="2400" b="1" i="0" dirty="0">
                <a:solidFill>
                  <a:srgbClr val="121512"/>
                </a:solidFill>
                <a:effectLst/>
                <a:latin typeface="-apple-system"/>
              </a:rPr>
              <a:t>Docker Images:</a:t>
            </a:r>
          </a:p>
          <a:p>
            <a:pPr algn="l"/>
            <a:endParaRPr lang="en-US" b="1" i="0" dirty="0">
              <a:solidFill>
                <a:srgbClr val="121512"/>
              </a:solidFill>
              <a:effectLst/>
              <a:latin typeface="-apple-system"/>
            </a:endParaRPr>
          </a:p>
          <a:p>
            <a:pPr algn="l">
              <a:buFont typeface="Arial" panose="020B0604020202020204" pitchFamily="34" charset="0"/>
              <a:buChar char="•"/>
            </a:pPr>
            <a:r>
              <a:rPr lang="en-US" b="1" i="0" dirty="0">
                <a:solidFill>
                  <a:srgbClr val="121512"/>
                </a:solidFill>
                <a:effectLst/>
                <a:latin typeface="-apple-system"/>
              </a:rPr>
              <a:t>Definition</a:t>
            </a:r>
            <a:r>
              <a:rPr lang="en-US" b="0" i="0" dirty="0">
                <a:solidFill>
                  <a:srgbClr val="121512"/>
                </a:solidFill>
                <a:effectLst/>
                <a:latin typeface="-apple-system"/>
              </a:rPr>
              <a:t>: A Docker image is a lightweight, stand-alone, and executable software package that includes everything needed to run a piece of software, including the code, runtime, libraries, environment variables, and configuration files.</a:t>
            </a:r>
          </a:p>
          <a:p>
            <a:pPr algn="l">
              <a:buFont typeface="Arial" panose="020B0604020202020204" pitchFamily="34" charset="0"/>
              <a:buChar char="•"/>
            </a:pPr>
            <a:endParaRPr lang="en-US" b="0" i="0" dirty="0">
              <a:solidFill>
                <a:srgbClr val="121512"/>
              </a:solidFill>
              <a:effectLst/>
              <a:latin typeface="-apple-system"/>
            </a:endParaRPr>
          </a:p>
          <a:p>
            <a:pPr algn="l">
              <a:buFont typeface="Arial" panose="020B0604020202020204" pitchFamily="34" charset="0"/>
              <a:buChar char="•"/>
            </a:pPr>
            <a:r>
              <a:rPr lang="en-US" b="1" i="0" dirty="0">
                <a:solidFill>
                  <a:srgbClr val="121512"/>
                </a:solidFill>
                <a:effectLst/>
                <a:latin typeface="-apple-system"/>
              </a:rPr>
              <a:t>Read-Only</a:t>
            </a:r>
            <a:r>
              <a:rPr lang="en-US" b="0" i="0" dirty="0">
                <a:solidFill>
                  <a:srgbClr val="121512"/>
                </a:solidFill>
                <a:effectLst/>
                <a:latin typeface="-apple-system"/>
              </a:rPr>
              <a:t>: Images are immutable, meaning once they are created, they cannot be changed. Any modifications require creating a new image.</a:t>
            </a:r>
          </a:p>
          <a:p>
            <a:pPr algn="l">
              <a:buFont typeface="Arial" panose="020B0604020202020204" pitchFamily="34" charset="0"/>
              <a:buChar char="•"/>
            </a:pPr>
            <a:endParaRPr lang="en-US" b="0" i="0" dirty="0">
              <a:solidFill>
                <a:srgbClr val="121512"/>
              </a:solidFill>
              <a:effectLst/>
              <a:latin typeface="-apple-system"/>
            </a:endParaRPr>
          </a:p>
          <a:p>
            <a:pPr algn="l">
              <a:buFont typeface="Arial" panose="020B0604020202020204" pitchFamily="34" charset="0"/>
              <a:buChar char="•"/>
            </a:pPr>
            <a:r>
              <a:rPr lang="en-US" b="1" i="0" dirty="0">
                <a:solidFill>
                  <a:srgbClr val="121512"/>
                </a:solidFill>
                <a:effectLst/>
                <a:latin typeface="-apple-system"/>
              </a:rPr>
              <a:t>Layers</a:t>
            </a:r>
            <a:r>
              <a:rPr lang="en-US" b="0" i="0" dirty="0">
                <a:solidFill>
                  <a:srgbClr val="121512"/>
                </a:solidFill>
                <a:effectLst/>
                <a:latin typeface="-apple-system"/>
              </a:rPr>
              <a:t>: Docker images are built in layers, which enables efficient storage and sharing. Each layer consists of changes made from the previous layer.</a:t>
            </a:r>
          </a:p>
          <a:p>
            <a:pPr algn="l">
              <a:buFont typeface="Arial" panose="020B0604020202020204" pitchFamily="34" charset="0"/>
              <a:buChar char="•"/>
            </a:pPr>
            <a:endParaRPr lang="en-US" b="0" i="0" dirty="0">
              <a:solidFill>
                <a:srgbClr val="121512"/>
              </a:solidFill>
              <a:effectLst/>
              <a:latin typeface="-apple-system"/>
            </a:endParaRPr>
          </a:p>
          <a:p>
            <a:pPr algn="l">
              <a:buFont typeface="Arial" panose="020B0604020202020204" pitchFamily="34" charset="0"/>
              <a:buChar char="•"/>
            </a:pPr>
            <a:r>
              <a:rPr lang="en-US" b="1" i="0" dirty="0">
                <a:solidFill>
                  <a:srgbClr val="121512"/>
                </a:solidFill>
                <a:effectLst/>
                <a:latin typeface="-apple-system"/>
              </a:rPr>
              <a:t>Building</a:t>
            </a:r>
            <a:r>
              <a:rPr lang="en-US" b="0" i="0" dirty="0">
                <a:solidFill>
                  <a:srgbClr val="121512"/>
                </a:solidFill>
                <a:effectLst/>
                <a:latin typeface="-apple-system"/>
              </a:rPr>
              <a:t>: Images are often created using a </a:t>
            </a:r>
            <a:r>
              <a:rPr lang="en-US" b="0" i="0" dirty="0" err="1">
                <a:solidFill>
                  <a:srgbClr val="121512"/>
                </a:solidFill>
                <a:effectLst/>
                <a:latin typeface="-apple-system"/>
              </a:rPr>
              <a:t>Dockerfile</a:t>
            </a:r>
            <a:r>
              <a:rPr lang="en-US" b="0" i="0" dirty="0">
                <a:solidFill>
                  <a:srgbClr val="121512"/>
                </a:solidFill>
                <a:effectLst/>
                <a:latin typeface="-apple-system"/>
              </a:rPr>
              <a:t>, which is a script that contains a series of commands to assemble the image.</a:t>
            </a:r>
          </a:p>
        </p:txBody>
      </p:sp>
      <p:sp>
        <p:nvSpPr>
          <p:cNvPr id="7" name="TextBox 6">
            <a:extLst>
              <a:ext uri="{FF2B5EF4-FFF2-40B4-BE49-F238E27FC236}">
                <a16:creationId xmlns:a16="http://schemas.microsoft.com/office/drawing/2014/main" id="{C8F98EBC-9438-45E9-A738-CB3178A39C9F}"/>
              </a:ext>
            </a:extLst>
          </p:cNvPr>
          <p:cNvSpPr txBox="1"/>
          <p:nvPr/>
        </p:nvSpPr>
        <p:spPr>
          <a:xfrm>
            <a:off x="286247" y="443487"/>
            <a:ext cx="6094674" cy="461665"/>
          </a:xfrm>
          <a:prstGeom prst="rect">
            <a:avLst/>
          </a:prstGeom>
          <a:noFill/>
        </p:spPr>
        <p:txBody>
          <a:bodyPr wrap="square">
            <a:spAutoFit/>
          </a:bodyPr>
          <a:lstStyle/>
          <a:p>
            <a:r>
              <a:rPr lang="en-US" sz="2400" b="1" i="0" dirty="0">
                <a:solidFill>
                  <a:srgbClr val="FF0000"/>
                </a:solidFill>
                <a:effectLst/>
                <a:latin typeface="-apple-system"/>
              </a:rPr>
              <a:t>Docker Images Vs Docker Containers </a:t>
            </a:r>
            <a:endParaRPr lang="en-US" sz="2400" dirty="0">
              <a:solidFill>
                <a:srgbClr val="FF0000"/>
              </a:solidFill>
            </a:endParaRPr>
          </a:p>
        </p:txBody>
      </p:sp>
    </p:spTree>
    <p:extLst>
      <p:ext uri="{BB962C8B-B14F-4D97-AF65-F5344CB8AC3E}">
        <p14:creationId xmlns:p14="http://schemas.microsoft.com/office/powerpoint/2010/main" val="1981650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50A1C1-94E6-4AE9-A378-4107F013CFAF}"/>
              </a:ext>
            </a:extLst>
          </p:cNvPr>
          <p:cNvSpPr txBox="1"/>
          <p:nvPr/>
        </p:nvSpPr>
        <p:spPr>
          <a:xfrm>
            <a:off x="151075" y="1223841"/>
            <a:ext cx="11298804" cy="3693319"/>
          </a:xfrm>
          <a:prstGeom prst="rect">
            <a:avLst/>
          </a:prstGeom>
          <a:noFill/>
        </p:spPr>
        <p:txBody>
          <a:bodyPr wrap="square">
            <a:spAutoFit/>
          </a:bodyPr>
          <a:lstStyle/>
          <a:p>
            <a:pPr algn="l"/>
            <a:r>
              <a:rPr lang="en-US" b="1" i="0" dirty="0">
                <a:solidFill>
                  <a:srgbClr val="121512"/>
                </a:solidFill>
                <a:effectLst/>
                <a:latin typeface="-apple-system"/>
              </a:rPr>
              <a:t>Docker Containers:</a:t>
            </a:r>
          </a:p>
          <a:p>
            <a:pPr algn="l"/>
            <a:endParaRPr lang="en-US" b="1" i="0" dirty="0">
              <a:solidFill>
                <a:srgbClr val="121512"/>
              </a:solidFill>
              <a:effectLst/>
              <a:latin typeface="-apple-system"/>
            </a:endParaRPr>
          </a:p>
          <a:p>
            <a:pPr algn="l">
              <a:buFont typeface="Arial" panose="020B0604020202020204" pitchFamily="34" charset="0"/>
              <a:buChar char="•"/>
            </a:pPr>
            <a:r>
              <a:rPr lang="en-US" b="1" i="0" dirty="0">
                <a:solidFill>
                  <a:srgbClr val="121512"/>
                </a:solidFill>
                <a:effectLst/>
                <a:latin typeface="-apple-system"/>
              </a:rPr>
              <a:t>Definition</a:t>
            </a:r>
            <a:r>
              <a:rPr lang="en-US" b="0" i="0" dirty="0">
                <a:solidFill>
                  <a:srgbClr val="121512"/>
                </a:solidFill>
                <a:effectLst/>
                <a:latin typeface="-apple-system"/>
              </a:rPr>
              <a:t>: A Docker container is a running instance of a Docker image. It includes the image and also layers for changes made during runtime, providing an isolated environment for applications.</a:t>
            </a:r>
          </a:p>
          <a:p>
            <a:pPr algn="l">
              <a:buFont typeface="Arial" panose="020B0604020202020204" pitchFamily="34" charset="0"/>
              <a:buChar char="•"/>
            </a:pPr>
            <a:endParaRPr lang="en-US" b="0" i="0" dirty="0">
              <a:solidFill>
                <a:srgbClr val="121512"/>
              </a:solidFill>
              <a:effectLst/>
              <a:latin typeface="-apple-system"/>
            </a:endParaRPr>
          </a:p>
          <a:p>
            <a:pPr algn="l">
              <a:buFont typeface="Arial" panose="020B0604020202020204" pitchFamily="34" charset="0"/>
              <a:buChar char="•"/>
            </a:pPr>
            <a:r>
              <a:rPr lang="en-US" b="1" i="0" dirty="0">
                <a:solidFill>
                  <a:srgbClr val="121512"/>
                </a:solidFill>
                <a:effectLst/>
                <a:latin typeface="-apple-system"/>
              </a:rPr>
              <a:t>Writable Layer</a:t>
            </a:r>
            <a:r>
              <a:rPr lang="en-US" b="0" i="0" dirty="0">
                <a:solidFill>
                  <a:srgbClr val="121512"/>
                </a:solidFill>
                <a:effectLst/>
                <a:latin typeface="-apple-system"/>
              </a:rPr>
              <a:t>: Unlike images, containers have a writable layer on top of the read-only image layers, allowing changes to be made while the container is running.</a:t>
            </a:r>
          </a:p>
          <a:p>
            <a:pPr algn="l">
              <a:buFont typeface="Arial" panose="020B0604020202020204" pitchFamily="34" charset="0"/>
              <a:buChar char="•"/>
            </a:pPr>
            <a:endParaRPr lang="en-US" b="0" i="0" dirty="0">
              <a:solidFill>
                <a:srgbClr val="121512"/>
              </a:solidFill>
              <a:effectLst/>
              <a:latin typeface="-apple-system"/>
            </a:endParaRPr>
          </a:p>
          <a:p>
            <a:pPr algn="l">
              <a:buFont typeface="Arial" panose="020B0604020202020204" pitchFamily="34" charset="0"/>
              <a:buChar char="•"/>
            </a:pPr>
            <a:r>
              <a:rPr lang="en-US" b="1" i="0" dirty="0">
                <a:solidFill>
                  <a:srgbClr val="121512"/>
                </a:solidFill>
                <a:effectLst/>
                <a:latin typeface="-apple-system"/>
              </a:rPr>
              <a:t>Lifecycle</a:t>
            </a:r>
            <a:r>
              <a:rPr lang="en-US" b="0" i="0" dirty="0">
                <a:solidFill>
                  <a:srgbClr val="121512"/>
                </a:solidFill>
                <a:effectLst/>
                <a:latin typeface="-apple-system"/>
              </a:rPr>
              <a:t>: Containers can be created, started, stopped, deleted, and recreated. While the image remains static, container states can change as applications run and modify data.</a:t>
            </a:r>
          </a:p>
          <a:p>
            <a:pPr algn="l">
              <a:buFont typeface="Arial" panose="020B0604020202020204" pitchFamily="34" charset="0"/>
              <a:buChar char="•"/>
            </a:pPr>
            <a:endParaRPr lang="en-US" b="0" i="0" dirty="0">
              <a:solidFill>
                <a:srgbClr val="121512"/>
              </a:solidFill>
              <a:effectLst/>
              <a:latin typeface="-apple-system"/>
            </a:endParaRPr>
          </a:p>
          <a:p>
            <a:pPr algn="l">
              <a:buFont typeface="Arial" panose="020B0604020202020204" pitchFamily="34" charset="0"/>
              <a:buChar char="•"/>
            </a:pPr>
            <a:r>
              <a:rPr lang="en-US" b="1" i="0" dirty="0">
                <a:solidFill>
                  <a:srgbClr val="121512"/>
                </a:solidFill>
                <a:effectLst/>
                <a:latin typeface="-apple-system"/>
              </a:rPr>
              <a:t>Isolation</a:t>
            </a:r>
            <a:r>
              <a:rPr lang="en-US" b="0" i="0" dirty="0">
                <a:solidFill>
                  <a:srgbClr val="121512"/>
                </a:solidFill>
                <a:effectLst/>
                <a:latin typeface="-apple-system"/>
              </a:rPr>
              <a:t>: Containers are designed to run in isolation from one another and the host system, allowing multiple containers to run the same image without causing conflicts.</a:t>
            </a:r>
          </a:p>
        </p:txBody>
      </p:sp>
      <p:sp>
        <p:nvSpPr>
          <p:cNvPr id="4" name="TextBox 3">
            <a:extLst>
              <a:ext uri="{FF2B5EF4-FFF2-40B4-BE49-F238E27FC236}">
                <a16:creationId xmlns:a16="http://schemas.microsoft.com/office/drawing/2014/main" id="{BD207080-CB49-485F-BD28-1F1CDA85F9B4}"/>
              </a:ext>
            </a:extLst>
          </p:cNvPr>
          <p:cNvSpPr txBox="1"/>
          <p:nvPr/>
        </p:nvSpPr>
        <p:spPr>
          <a:xfrm>
            <a:off x="286247" y="443487"/>
            <a:ext cx="6094674" cy="461665"/>
          </a:xfrm>
          <a:prstGeom prst="rect">
            <a:avLst/>
          </a:prstGeom>
          <a:noFill/>
        </p:spPr>
        <p:txBody>
          <a:bodyPr wrap="square">
            <a:spAutoFit/>
          </a:bodyPr>
          <a:lstStyle/>
          <a:p>
            <a:r>
              <a:rPr lang="en-US" sz="2400" b="1" i="0" dirty="0">
                <a:solidFill>
                  <a:srgbClr val="FF0000"/>
                </a:solidFill>
                <a:effectLst/>
                <a:latin typeface="-apple-system"/>
              </a:rPr>
              <a:t>Docker Images Vs Docker Containers </a:t>
            </a:r>
            <a:endParaRPr lang="en-US" sz="2400" dirty="0">
              <a:solidFill>
                <a:srgbClr val="FF0000"/>
              </a:solidFill>
            </a:endParaRPr>
          </a:p>
        </p:txBody>
      </p:sp>
    </p:spTree>
    <p:extLst>
      <p:ext uri="{BB962C8B-B14F-4D97-AF65-F5344CB8AC3E}">
        <p14:creationId xmlns:p14="http://schemas.microsoft.com/office/powerpoint/2010/main" val="3330170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F72C36-0ECC-4842-82BE-8529247A545D}"/>
              </a:ext>
            </a:extLst>
          </p:cNvPr>
          <p:cNvPicPr>
            <a:picLocks noChangeAspect="1"/>
          </p:cNvPicPr>
          <p:nvPr/>
        </p:nvPicPr>
        <p:blipFill>
          <a:blip r:embed="rId2"/>
          <a:stretch>
            <a:fillRect/>
          </a:stretch>
        </p:blipFill>
        <p:spPr>
          <a:xfrm>
            <a:off x="647434" y="255026"/>
            <a:ext cx="6142252" cy="5616427"/>
          </a:xfrm>
          <a:prstGeom prst="rect">
            <a:avLst/>
          </a:prstGeom>
        </p:spPr>
      </p:pic>
    </p:spTree>
    <p:extLst>
      <p:ext uri="{BB962C8B-B14F-4D97-AF65-F5344CB8AC3E}">
        <p14:creationId xmlns:p14="http://schemas.microsoft.com/office/powerpoint/2010/main" val="35350541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B93C6B-74B7-4391-935D-0D3A704580F0}"/>
              </a:ext>
            </a:extLst>
          </p:cNvPr>
          <p:cNvPicPr>
            <a:picLocks noChangeAspect="1"/>
          </p:cNvPicPr>
          <p:nvPr/>
        </p:nvPicPr>
        <p:blipFill>
          <a:blip r:embed="rId2"/>
          <a:stretch>
            <a:fillRect/>
          </a:stretch>
        </p:blipFill>
        <p:spPr>
          <a:xfrm>
            <a:off x="280351" y="1854705"/>
            <a:ext cx="5692633" cy="2446232"/>
          </a:xfrm>
          <a:prstGeom prst="rect">
            <a:avLst/>
          </a:prstGeom>
        </p:spPr>
      </p:pic>
      <p:pic>
        <p:nvPicPr>
          <p:cNvPr id="5" name="Picture 4">
            <a:extLst>
              <a:ext uri="{FF2B5EF4-FFF2-40B4-BE49-F238E27FC236}">
                <a16:creationId xmlns:a16="http://schemas.microsoft.com/office/drawing/2014/main" id="{EE54118D-F456-4CCE-B2A1-DAD67704EF69}"/>
              </a:ext>
            </a:extLst>
          </p:cNvPr>
          <p:cNvPicPr>
            <a:picLocks noChangeAspect="1"/>
          </p:cNvPicPr>
          <p:nvPr/>
        </p:nvPicPr>
        <p:blipFill>
          <a:blip r:embed="rId3"/>
          <a:stretch>
            <a:fillRect/>
          </a:stretch>
        </p:blipFill>
        <p:spPr>
          <a:xfrm>
            <a:off x="280351" y="391538"/>
            <a:ext cx="6081287" cy="1463167"/>
          </a:xfrm>
          <a:prstGeom prst="rect">
            <a:avLst/>
          </a:prstGeom>
        </p:spPr>
      </p:pic>
      <p:pic>
        <p:nvPicPr>
          <p:cNvPr id="7" name="Picture 6">
            <a:extLst>
              <a:ext uri="{FF2B5EF4-FFF2-40B4-BE49-F238E27FC236}">
                <a16:creationId xmlns:a16="http://schemas.microsoft.com/office/drawing/2014/main" id="{CD663522-7778-4C94-B933-458FB6301ECB}"/>
              </a:ext>
            </a:extLst>
          </p:cNvPr>
          <p:cNvPicPr>
            <a:picLocks noChangeAspect="1"/>
          </p:cNvPicPr>
          <p:nvPr/>
        </p:nvPicPr>
        <p:blipFill>
          <a:blip r:embed="rId4"/>
          <a:stretch>
            <a:fillRect/>
          </a:stretch>
        </p:blipFill>
        <p:spPr>
          <a:xfrm>
            <a:off x="6340227" y="887508"/>
            <a:ext cx="5571422" cy="3413429"/>
          </a:xfrm>
          <a:prstGeom prst="rect">
            <a:avLst/>
          </a:prstGeom>
        </p:spPr>
      </p:pic>
      <p:pic>
        <p:nvPicPr>
          <p:cNvPr id="9" name="Picture 8">
            <a:extLst>
              <a:ext uri="{FF2B5EF4-FFF2-40B4-BE49-F238E27FC236}">
                <a16:creationId xmlns:a16="http://schemas.microsoft.com/office/drawing/2014/main" id="{1A508853-C642-4149-B069-5F38BBBBE94D}"/>
              </a:ext>
            </a:extLst>
          </p:cNvPr>
          <p:cNvPicPr>
            <a:picLocks noChangeAspect="1"/>
          </p:cNvPicPr>
          <p:nvPr/>
        </p:nvPicPr>
        <p:blipFill>
          <a:blip r:embed="rId5"/>
          <a:stretch>
            <a:fillRect/>
          </a:stretch>
        </p:blipFill>
        <p:spPr>
          <a:xfrm>
            <a:off x="173693" y="4798785"/>
            <a:ext cx="7370401" cy="1009644"/>
          </a:xfrm>
          <a:prstGeom prst="rect">
            <a:avLst/>
          </a:prstGeom>
        </p:spPr>
      </p:pic>
      <p:pic>
        <p:nvPicPr>
          <p:cNvPr id="11" name="Picture 10">
            <a:extLst>
              <a:ext uri="{FF2B5EF4-FFF2-40B4-BE49-F238E27FC236}">
                <a16:creationId xmlns:a16="http://schemas.microsoft.com/office/drawing/2014/main" id="{F6A62997-8B76-473B-A991-C9358832E6A4}"/>
              </a:ext>
            </a:extLst>
          </p:cNvPr>
          <p:cNvPicPr>
            <a:picLocks noChangeAspect="1"/>
          </p:cNvPicPr>
          <p:nvPr/>
        </p:nvPicPr>
        <p:blipFill>
          <a:blip r:embed="rId6"/>
          <a:stretch>
            <a:fillRect/>
          </a:stretch>
        </p:blipFill>
        <p:spPr>
          <a:xfrm>
            <a:off x="379419" y="6031933"/>
            <a:ext cx="5883150" cy="548688"/>
          </a:xfrm>
          <a:prstGeom prst="rect">
            <a:avLst/>
          </a:prstGeom>
        </p:spPr>
      </p:pic>
    </p:spTree>
    <p:extLst>
      <p:ext uri="{BB962C8B-B14F-4D97-AF65-F5344CB8AC3E}">
        <p14:creationId xmlns:p14="http://schemas.microsoft.com/office/powerpoint/2010/main" val="40536552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DC7C84-BEBD-4E1D-AC6A-4F926D5EFDFE}"/>
              </a:ext>
            </a:extLst>
          </p:cNvPr>
          <p:cNvPicPr>
            <a:picLocks noChangeAspect="1"/>
          </p:cNvPicPr>
          <p:nvPr/>
        </p:nvPicPr>
        <p:blipFill>
          <a:blip r:embed="rId2"/>
          <a:stretch>
            <a:fillRect/>
          </a:stretch>
        </p:blipFill>
        <p:spPr>
          <a:xfrm>
            <a:off x="222549" y="974943"/>
            <a:ext cx="5799323" cy="1966130"/>
          </a:xfrm>
          <a:prstGeom prst="rect">
            <a:avLst/>
          </a:prstGeom>
        </p:spPr>
      </p:pic>
      <p:pic>
        <p:nvPicPr>
          <p:cNvPr id="7" name="Picture 6">
            <a:extLst>
              <a:ext uri="{FF2B5EF4-FFF2-40B4-BE49-F238E27FC236}">
                <a16:creationId xmlns:a16="http://schemas.microsoft.com/office/drawing/2014/main" id="{8FDD4910-33DD-4A43-ADC6-DCEDDEA1030B}"/>
              </a:ext>
            </a:extLst>
          </p:cNvPr>
          <p:cNvPicPr>
            <a:picLocks noChangeAspect="1"/>
          </p:cNvPicPr>
          <p:nvPr/>
        </p:nvPicPr>
        <p:blipFill>
          <a:blip r:embed="rId3"/>
          <a:stretch>
            <a:fillRect/>
          </a:stretch>
        </p:blipFill>
        <p:spPr>
          <a:xfrm>
            <a:off x="304298" y="3204396"/>
            <a:ext cx="11583404" cy="1425063"/>
          </a:xfrm>
          <a:prstGeom prst="rect">
            <a:avLst/>
          </a:prstGeom>
        </p:spPr>
      </p:pic>
      <p:sp>
        <p:nvSpPr>
          <p:cNvPr id="9" name="TextBox 8">
            <a:extLst>
              <a:ext uri="{FF2B5EF4-FFF2-40B4-BE49-F238E27FC236}">
                <a16:creationId xmlns:a16="http://schemas.microsoft.com/office/drawing/2014/main" id="{A27DCBB3-D746-427A-B68B-016BD2E76BB6}"/>
              </a:ext>
            </a:extLst>
          </p:cNvPr>
          <p:cNvSpPr txBox="1"/>
          <p:nvPr/>
        </p:nvSpPr>
        <p:spPr>
          <a:xfrm>
            <a:off x="222549" y="5009555"/>
            <a:ext cx="11217142" cy="1200329"/>
          </a:xfrm>
          <a:prstGeom prst="rect">
            <a:avLst/>
          </a:prstGeom>
          <a:noFill/>
        </p:spPr>
        <p:txBody>
          <a:bodyPr wrap="square">
            <a:spAutoFit/>
          </a:bodyPr>
          <a:lstStyle/>
          <a:p>
            <a:r>
              <a:rPr lang="en-US" dirty="0"/>
              <a:t>The presence of </a:t>
            </a:r>
            <a:r>
              <a:rPr lang="en-US" b="1" dirty="0">
                <a:solidFill>
                  <a:srgbClr val="FF0000"/>
                </a:solidFill>
              </a:rPr>
              <a:t>two "Hello World" </a:t>
            </a:r>
            <a:r>
              <a:rPr lang="en-US" dirty="0"/>
              <a:t>containers means that the docker run hello-world command was executed twice. Each execution creates a new container instance. Since running the "Hello World" image simply displays a message and then exits, both containers show an "Exited" status. This is normal behavior when running lightweight images like "Hello World" for demonstration or testing purposes.</a:t>
            </a:r>
          </a:p>
        </p:txBody>
      </p:sp>
      <p:sp>
        <p:nvSpPr>
          <p:cNvPr id="10" name="TextBox 9">
            <a:extLst>
              <a:ext uri="{FF2B5EF4-FFF2-40B4-BE49-F238E27FC236}">
                <a16:creationId xmlns:a16="http://schemas.microsoft.com/office/drawing/2014/main" id="{F6A08DCD-086B-466C-822A-268088FF883B}"/>
              </a:ext>
            </a:extLst>
          </p:cNvPr>
          <p:cNvSpPr txBox="1"/>
          <p:nvPr/>
        </p:nvSpPr>
        <p:spPr>
          <a:xfrm>
            <a:off x="508883" y="289284"/>
            <a:ext cx="3466769" cy="461665"/>
          </a:xfrm>
          <a:prstGeom prst="rect">
            <a:avLst/>
          </a:prstGeom>
          <a:noFill/>
        </p:spPr>
        <p:txBody>
          <a:bodyPr wrap="square" rtlCol="0">
            <a:spAutoFit/>
          </a:bodyPr>
          <a:lstStyle/>
          <a:p>
            <a:r>
              <a:rPr lang="en-US" sz="2400" b="1" dirty="0">
                <a:solidFill>
                  <a:srgbClr val="FF0000"/>
                </a:solidFill>
              </a:rPr>
              <a:t>List Docker Containers</a:t>
            </a:r>
          </a:p>
        </p:txBody>
      </p:sp>
    </p:spTree>
    <p:extLst>
      <p:ext uri="{BB962C8B-B14F-4D97-AF65-F5344CB8AC3E}">
        <p14:creationId xmlns:p14="http://schemas.microsoft.com/office/powerpoint/2010/main" val="3156829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9DE27C-54D0-4DAD-B34E-1770880C6C31}"/>
              </a:ext>
            </a:extLst>
          </p:cNvPr>
          <p:cNvPicPr>
            <a:picLocks noChangeAspect="1"/>
          </p:cNvPicPr>
          <p:nvPr/>
        </p:nvPicPr>
        <p:blipFill>
          <a:blip r:embed="rId2"/>
          <a:stretch>
            <a:fillRect/>
          </a:stretch>
        </p:blipFill>
        <p:spPr>
          <a:xfrm>
            <a:off x="555498" y="323581"/>
            <a:ext cx="6119390" cy="6210838"/>
          </a:xfrm>
          <a:prstGeom prst="rect">
            <a:avLst/>
          </a:prstGeom>
        </p:spPr>
      </p:pic>
    </p:spTree>
    <p:extLst>
      <p:ext uri="{BB962C8B-B14F-4D97-AF65-F5344CB8AC3E}">
        <p14:creationId xmlns:p14="http://schemas.microsoft.com/office/powerpoint/2010/main" val="21677043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697E9F-6CAF-4E80-97D5-EEF99482D434}"/>
              </a:ext>
            </a:extLst>
          </p:cNvPr>
          <p:cNvPicPr>
            <a:picLocks noChangeAspect="1"/>
          </p:cNvPicPr>
          <p:nvPr/>
        </p:nvPicPr>
        <p:blipFill>
          <a:blip r:embed="rId2"/>
          <a:stretch>
            <a:fillRect/>
          </a:stretch>
        </p:blipFill>
        <p:spPr>
          <a:xfrm>
            <a:off x="404612" y="548722"/>
            <a:ext cx="5578323" cy="1928027"/>
          </a:xfrm>
          <a:prstGeom prst="rect">
            <a:avLst/>
          </a:prstGeom>
        </p:spPr>
      </p:pic>
      <p:sp>
        <p:nvSpPr>
          <p:cNvPr id="5" name="TextBox 4">
            <a:extLst>
              <a:ext uri="{FF2B5EF4-FFF2-40B4-BE49-F238E27FC236}">
                <a16:creationId xmlns:a16="http://schemas.microsoft.com/office/drawing/2014/main" id="{626CDA27-9697-44CC-BF95-CDC3DF101A9F}"/>
              </a:ext>
            </a:extLst>
          </p:cNvPr>
          <p:cNvSpPr txBox="1"/>
          <p:nvPr/>
        </p:nvSpPr>
        <p:spPr>
          <a:xfrm>
            <a:off x="404612" y="2581960"/>
            <a:ext cx="7907152" cy="4154984"/>
          </a:xfrm>
          <a:prstGeom prst="rect">
            <a:avLst/>
          </a:prstGeom>
          <a:noFill/>
        </p:spPr>
        <p:txBody>
          <a:bodyPr wrap="square">
            <a:spAutoFit/>
          </a:bodyPr>
          <a:lstStyle/>
          <a:p>
            <a:pPr algn="l"/>
            <a:r>
              <a:rPr lang="en-US" sz="2400" b="0" i="1" u="none" strike="noStrike" baseline="0" dirty="0">
                <a:solidFill>
                  <a:srgbClr val="000000"/>
                </a:solidFill>
                <a:latin typeface="MinionPro-It"/>
              </a:rPr>
              <a:t>Example 3-1. docker-compose-</a:t>
            </a:r>
            <a:r>
              <a:rPr lang="en-US" sz="2400" b="0" i="1" u="none" strike="noStrike" baseline="0" dirty="0" err="1">
                <a:solidFill>
                  <a:srgbClr val="000000"/>
                </a:solidFill>
                <a:latin typeface="MinionPro-It"/>
              </a:rPr>
              <a:t>base.yml</a:t>
            </a:r>
            <a:r>
              <a:rPr lang="en-US" sz="2400" b="0" i="1" u="none" strike="noStrike" baseline="0" dirty="0">
                <a:solidFill>
                  <a:srgbClr val="000000"/>
                </a:solidFill>
                <a:latin typeface="MinionPro-It"/>
              </a:rPr>
              <a:t>—MySQL</a:t>
            </a:r>
          </a:p>
          <a:p>
            <a:pPr algn="l"/>
            <a:r>
              <a:rPr lang="en-US" sz="1600" b="1" i="0" u="none" strike="noStrike" baseline="0" dirty="0">
                <a:solidFill>
                  <a:srgbClr val="33009A"/>
                </a:solidFill>
                <a:latin typeface="UbuntuMono-Bold"/>
              </a:rPr>
              <a:t>version: '3.8'</a:t>
            </a:r>
          </a:p>
          <a:p>
            <a:pPr algn="l"/>
            <a:r>
              <a:rPr lang="en-US" sz="1600" b="1" i="0" u="none" strike="noStrike" baseline="0" dirty="0">
                <a:solidFill>
                  <a:srgbClr val="33009A"/>
                </a:solidFill>
                <a:latin typeface="UbuntuMono-Bold"/>
              </a:rPr>
              <a:t>services:</a:t>
            </a:r>
          </a:p>
          <a:p>
            <a:pPr algn="l"/>
            <a:r>
              <a:rPr lang="en-US" sz="1600" b="1" i="0" u="none" strike="noStrike" baseline="0" dirty="0">
                <a:solidFill>
                  <a:srgbClr val="33009A"/>
                </a:solidFill>
                <a:latin typeface="UbuntuMono-Bold"/>
              </a:rPr>
              <a:t>  mysql:</a:t>
            </a:r>
          </a:p>
          <a:p>
            <a:pPr algn="l"/>
            <a:r>
              <a:rPr lang="en-US" sz="1600" b="1" i="0" u="none" strike="noStrike" baseline="0" dirty="0">
                <a:solidFill>
                  <a:srgbClr val="33009A"/>
                </a:solidFill>
                <a:latin typeface="UbuntuMono-Bold"/>
              </a:rPr>
              <a:t>    image: mysql/mysql-server:8.0.27</a:t>
            </a:r>
          </a:p>
          <a:p>
            <a:pPr algn="l"/>
            <a:r>
              <a:rPr lang="en-US" sz="1600" b="1" i="0" u="none" strike="noStrike" baseline="0" dirty="0">
                <a:solidFill>
                  <a:srgbClr val="33009A"/>
                </a:solidFill>
                <a:latin typeface="UbuntuMono-Bold"/>
              </a:rPr>
              <a:t>    hostname: mysql</a:t>
            </a:r>
          </a:p>
          <a:p>
            <a:pPr algn="l"/>
            <a:r>
              <a:rPr lang="en-US" sz="1600" b="1" i="0" u="none" strike="noStrike" baseline="0" dirty="0">
                <a:solidFill>
                  <a:srgbClr val="33009A"/>
                </a:solidFill>
                <a:latin typeface="UbuntuMono-Bold"/>
              </a:rPr>
              <a:t>    </a:t>
            </a:r>
            <a:r>
              <a:rPr lang="en-US" sz="1600" b="1" i="0" u="none" strike="noStrike" baseline="0" dirty="0" err="1">
                <a:solidFill>
                  <a:srgbClr val="33009A"/>
                </a:solidFill>
                <a:latin typeface="UbuntuMono-Bold"/>
              </a:rPr>
              <a:t>container_name</a:t>
            </a:r>
            <a:r>
              <a:rPr lang="en-US" sz="1600" b="1" i="0" u="none" strike="noStrike" baseline="0" dirty="0">
                <a:solidFill>
                  <a:srgbClr val="33009A"/>
                </a:solidFill>
                <a:latin typeface="UbuntuMono-Bold"/>
              </a:rPr>
              <a:t>: mysql</a:t>
            </a:r>
          </a:p>
          <a:p>
            <a:pPr algn="l"/>
            <a:r>
              <a:rPr lang="en-US" sz="1600" b="1" i="0" u="none" strike="noStrike" baseline="0" dirty="0">
                <a:solidFill>
                  <a:srgbClr val="33009A"/>
                </a:solidFill>
                <a:latin typeface="UbuntuMono-Bold"/>
              </a:rPr>
              <a:t>    ports:</a:t>
            </a:r>
          </a:p>
          <a:p>
            <a:pPr algn="l"/>
            <a:r>
              <a:rPr lang="en-US" sz="1600" b="1" i="0" u="none" strike="noStrike" baseline="0" dirty="0">
                <a:solidFill>
                  <a:srgbClr val="33009A"/>
                </a:solidFill>
                <a:latin typeface="UbuntuMono-Bold"/>
              </a:rPr>
              <a:t>      - "3306:3306"</a:t>
            </a:r>
          </a:p>
          <a:p>
            <a:pPr algn="l"/>
            <a:r>
              <a:rPr lang="en-US" sz="1600" b="1" i="0" u="none" strike="noStrike" baseline="0" dirty="0">
                <a:solidFill>
                  <a:srgbClr val="33009A"/>
                </a:solidFill>
                <a:latin typeface="UbuntuMono-Bold"/>
              </a:rPr>
              <a:t>    environment:</a:t>
            </a:r>
          </a:p>
          <a:p>
            <a:pPr algn="l"/>
            <a:r>
              <a:rPr lang="en-US" sz="1600" b="1" i="0" u="none" strike="noStrike" baseline="0" dirty="0">
                <a:solidFill>
                  <a:srgbClr val="33009A"/>
                </a:solidFill>
                <a:latin typeface="UbuntuMono-Bold"/>
              </a:rPr>
              <a:t>      MYSQL_ROOT_PASSWORD: </a:t>
            </a:r>
            <a:r>
              <a:rPr lang="en-US" sz="1600" b="1" i="0" u="none" strike="noStrike" baseline="0" dirty="0" err="1">
                <a:solidFill>
                  <a:srgbClr val="33009A"/>
                </a:solidFill>
                <a:latin typeface="UbuntuMono-Bold"/>
              </a:rPr>
              <a:t>debezium</a:t>
            </a:r>
            <a:endParaRPr lang="en-US" sz="1600" b="1" i="0" u="none" strike="noStrike" baseline="0" dirty="0">
              <a:solidFill>
                <a:srgbClr val="33009A"/>
              </a:solidFill>
              <a:latin typeface="UbuntuMono-Bold"/>
            </a:endParaRPr>
          </a:p>
          <a:p>
            <a:pPr algn="l"/>
            <a:r>
              <a:rPr lang="en-US" sz="1600" b="1" i="0" u="none" strike="noStrike" baseline="0" dirty="0">
                <a:solidFill>
                  <a:srgbClr val="33009A"/>
                </a:solidFill>
                <a:latin typeface="UbuntuMono-Bold"/>
              </a:rPr>
              <a:t>      MYSQL_USER: </a:t>
            </a:r>
            <a:r>
              <a:rPr lang="en-US" sz="1600" b="1" i="0" u="none" strike="noStrike" baseline="0" dirty="0" err="1">
                <a:solidFill>
                  <a:srgbClr val="33009A"/>
                </a:solidFill>
                <a:latin typeface="UbuntuMono-Bold"/>
              </a:rPr>
              <a:t>mysqluser</a:t>
            </a:r>
            <a:endParaRPr lang="en-US" sz="1600" b="1" i="0" u="none" strike="noStrike" baseline="0" dirty="0">
              <a:solidFill>
                <a:srgbClr val="33009A"/>
              </a:solidFill>
              <a:latin typeface="UbuntuMono-Bold"/>
            </a:endParaRPr>
          </a:p>
          <a:p>
            <a:pPr algn="l"/>
            <a:r>
              <a:rPr lang="en-US" sz="1600" b="1" i="0" u="none" strike="noStrike" baseline="0" dirty="0">
                <a:solidFill>
                  <a:srgbClr val="33009A"/>
                </a:solidFill>
                <a:latin typeface="UbuntuMono-Bold"/>
              </a:rPr>
              <a:t>      MYSQL_PASSWORD: </a:t>
            </a:r>
            <a:r>
              <a:rPr lang="en-US" sz="1600" b="1" i="0" u="none" strike="noStrike" baseline="0" dirty="0" err="1">
                <a:solidFill>
                  <a:srgbClr val="33009A"/>
                </a:solidFill>
                <a:latin typeface="UbuntuMono-Bold"/>
              </a:rPr>
              <a:t>mysqlpw</a:t>
            </a:r>
            <a:endParaRPr lang="en-US" sz="1600" b="1" i="0" u="none" strike="noStrike" baseline="0" dirty="0">
              <a:solidFill>
                <a:srgbClr val="33009A"/>
              </a:solidFill>
              <a:latin typeface="UbuntuMono-Bold"/>
            </a:endParaRPr>
          </a:p>
          <a:p>
            <a:pPr algn="l"/>
            <a:r>
              <a:rPr lang="en-US" sz="1600" b="1" i="0" u="none" strike="noStrike" baseline="0" dirty="0">
                <a:solidFill>
                  <a:srgbClr val="33009A"/>
                </a:solidFill>
                <a:latin typeface="UbuntuMono-Bold"/>
              </a:rPr>
              <a:t>    volumes:</a:t>
            </a:r>
          </a:p>
          <a:p>
            <a:pPr algn="l"/>
            <a:r>
              <a:rPr lang="en-US" sz="1600" b="1" i="0" u="none" strike="noStrike" baseline="0" dirty="0">
                <a:solidFill>
                  <a:srgbClr val="33009A"/>
                </a:solidFill>
                <a:latin typeface="UbuntuMono-Bold"/>
              </a:rPr>
              <a:t>      - ./mysql/</a:t>
            </a:r>
            <a:r>
              <a:rPr lang="en-US" sz="1600" b="1" i="0" u="none" strike="noStrike" baseline="0" dirty="0" err="1">
                <a:solidFill>
                  <a:srgbClr val="33009A"/>
                </a:solidFill>
                <a:latin typeface="UbuntuMono-Bold"/>
              </a:rPr>
              <a:t>mysql_boots.sql</a:t>
            </a:r>
            <a:r>
              <a:rPr lang="en-US" sz="1600" b="1" i="0" u="none" strike="noStrike" baseline="0" dirty="0">
                <a:solidFill>
                  <a:srgbClr val="33009A"/>
                </a:solidFill>
                <a:latin typeface="UbuntuMono-Bold"/>
              </a:rPr>
              <a:t>:/docker-</a:t>
            </a:r>
            <a:r>
              <a:rPr lang="en-US" sz="1600" b="1" i="0" u="none" strike="noStrike" baseline="0" dirty="0" err="1">
                <a:solidFill>
                  <a:srgbClr val="33009A"/>
                </a:solidFill>
                <a:latin typeface="UbuntuMono-Bold"/>
              </a:rPr>
              <a:t>entrypoint</a:t>
            </a:r>
            <a:r>
              <a:rPr lang="en-US" sz="1600" b="1" i="0" u="none" strike="noStrike" baseline="0" dirty="0">
                <a:solidFill>
                  <a:srgbClr val="33009A"/>
                </a:solidFill>
                <a:latin typeface="UbuntuMono-Bold"/>
              </a:rPr>
              <a:t>-</a:t>
            </a:r>
            <a:r>
              <a:rPr lang="en-US" sz="1600" b="1" i="0" u="none" strike="noStrike" baseline="0" dirty="0" err="1">
                <a:solidFill>
                  <a:srgbClr val="33009A"/>
                </a:solidFill>
                <a:latin typeface="UbuntuMono-Bold"/>
              </a:rPr>
              <a:t>initdb.d</a:t>
            </a:r>
            <a:r>
              <a:rPr lang="en-US" sz="1600" b="1" i="0" u="none" strike="noStrike" baseline="0" dirty="0">
                <a:solidFill>
                  <a:srgbClr val="33009A"/>
                </a:solidFill>
                <a:latin typeface="UbuntuMono-Bold"/>
              </a:rPr>
              <a:t>/</a:t>
            </a:r>
            <a:r>
              <a:rPr lang="en-US" sz="1600" b="1" i="0" u="none" strike="noStrike" baseline="0" dirty="0" err="1">
                <a:solidFill>
                  <a:srgbClr val="33009A"/>
                </a:solidFill>
                <a:latin typeface="UbuntuMono-Bold"/>
              </a:rPr>
              <a:t>mysql_bootstrap.sql</a:t>
            </a:r>
            <a:endParaRPr lang="en-US" sz="1600" b="1" i="0" u="none" strike="noStrike" baseline="0" dirty="0">
              <a:solidFill>
                <a:srgbClr val="33009A"/>
              </a:solidFill>
              <a:latin typeface="UbuntuMono-Bold"/>
            </a:endParaRPr>
          </a:p>
          <a:p>
            <a:pPr algn="l"/>
            <a:r>
              <a:rPr lang="en-US" sz="1600" b="1" i="0" u="none" strike="noStrike" baseline="0" dirty="0">
                <a:solidFill>
                  <a:srgbClr val="33009A"/>
                </a:solidFill>
                <a:latin typeface="UbuntuMono-Bold"/>
              </a:rPr>
              <a:t>      - ./mysql/data:/var/lib/mysql-files/data</a:t>
            </a:r>
            <a:endParaRPr lang="en-US" sz="1600" dirty="0"/>
          </a:p>
        </p:txBody>
      </p:sp>
      <p:sp>
        <p:nvSpPr>
          <p:cNvPr id="6" name="TextBox 5">
            <a:extLst>
              <a:ext uri="{FF2B5EF4-FFF2-40B4-BE49-F238E27FC236}">
                <a16:creationId xmlns:a16="http://schemas.microsoft.com/office/drawing/2014/main" id="{E87197BE-14E0-42C4-9C28-9AA51E6A3D3A}"/>
              </a:ext>
            </a:extLst>
          </p:cNvPr>
          <p:cNvSpPr txBox="1"/>
          <p:nvPr/>
        </p:nvSpPr>
        <p:spPr>
          <a:xfrm>
            <a:off x="564543" y="74179"/>
            <a:ext cx="4261900" cy="369332"/>
          </a:xfrm>
          <a:prstGeom prst="rect">
            <a:avLst/>
          </a:prstGeom>
          <a:noFill/>
        </p:spPr>
        <p:txBody>
          <a:bodyPr wrap="square" rtlCol="0">
            <a:spAutoFit/>
          </a:bodyPr>
          <a:lstStyle/>
          <a:p>
            <a:r>
              <a:rPr lang="en-US" dirty="0"/>
              <a:t>Run MySQL in docker</a:t>
            </a:r>
          </a:p>
        </p:txBody>
      </p:sp>
    </p:spTree>
    <p:extLst>
      <p:ext uri="{BB962C8B-B14F-4D97-AF65-F5344CB8AC3E}">
        <p14:creationId xmlns:p14="http://schemas.microsoft.com/office/powerpoint/2010/main" val="22974894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56BC91-94F2-4CBC-973E-A4837D1C0A48}"/>
              </a:ext>
            </a:extLst>
          </p:cNvPr>
          <p:cNvSpPr txBox="1"/>
          <p:nvPr/>
        </p:nvSpPr>
        <p:spPr>
          <a:xfrm>
            <a:off x="198784" y="333123"/>
            <a:ext cx="11993216" cy="3970318"/>
          </a:xfrm>
          <a:prstGeom prst="rect">
            <a:avLst/>
          </a:prstGeom>
          <a:noFill/>
        </p:spPr>
        <p:txBody>
          <a:bodyPr wrap="square">
            <a:spAutoFit/>
          </a:bodyPr>
          <a:lstStyle/>
          <a:p>
            <a:r>
              <a:rPr lang="en-US" b="1" dirty="0">
                <a:solidFill>
                  <a:schemeClr val="accent1"/>
                </a:solidFill>
              </a:rPr>
              <a:t>mysql:</a:t>
            </a:r>
          </a:p>
          <a:p>
            <a:r>
              <a:rPr lang="en-US" dirty="0"/>
              <a:t>  </a:t>
            </a:r>
            <a:r>
              <a:rPr lang="en-US" b="1" dirty="0">
                <a:solidFill>
                  <a:schemeClr val="accent1"/>
                </a:solidFill>
              </a:rPr>
              <a:t>image: </a:t>
            </a:r>
            <a:r>
              <a:rPr lang="en-US" dirty="0"/>
              <a:t>mysql/mysql-server:8.0.27                     # This specifies the MySQL image and version to use.</a:t>
            </a:r>
          </a:p>
          <a:p>
            <a:r>
              <a:rPr lang="en-US" b="1" dirty="0">
                <a:solidFill>
                  <a:schemeClr val="accent1"/>
                </a:solidFill>
              </a:rPr>
              <a:t>  hostname: </a:t>
            </a:r>
            <a:r>
              <a:rPr lang="en-US" dirty="0"/>
              <a:t>mysql                                                   # Sets the hostname for the container.</a:t>
            </a:r>
          </a:p>
          <a:p>
            <a:r>
              <a:rPr lang="en-US" dirty="0"/>
              <a:t>  </a:t>
            </a:r>
            <a:r>
              <a:rPr lang="en-US" b="1" dirty="0" err="1">
                <a:solidFill>
                  <a:schemeClr val="accent1"/>
                </a:solidFill>
              </a:rPr>
              <a:t>container_name</a:t>
            </a:r>
            <a:r>
              <a:rPr lang="en-US" dirty="0"/>
              <a:t>: mysql                                       # Names the container "mysql".</a:t>
            </a:r>
          </a:p>
          <a:p>
            <a:r>
              <a:rPr lang="en-US" dirty="0"/>
              <a:t> </a:t>
            </a:r>
            <a:r>
              <a:rPr lang="en-US" b="1" dirty="0">
                <a:solidFill>
                  <a:schemeClr val="accent1"/>
                </a:solidFill>
              </a:rPr>
              <a:t> ports:</a:t>
            </a:r>
            <a:r>
              <a:rPr lang="en-US" dirty="0"/>
              <a:t>                                                                       # Maps container ports to host ports.</a:t>
            </a:r>
          </a:p>
          <a:p>
            <a:r>
              <a:rPr lang="en-US" dirty="0"/>
              <a:t>    - 3306:3306                                                          # Exposes MySQL's default port 3306.</a:t>
            </a:r>
          </a:p>
          <a:p>
            <a:r>
              <a:rPr lang="en-US" dirty="0"/>
              <a:t>  environment:                                                         # Sets environment variables for configuration.</a:t>
            </a:r>
          </a:p>
          <a:p>
            <a:r>
              <a:rPr lang="en-US" dirty="0"/>
              <a:t>    - MYSQL_ROOT_PASSWORD=</a:t>
            </a:r>
            <a:r>
              <a:rPr lang="en-US" dirty="0" err="1"/>
              <a:t>debezium</a:t>
            </a:r>
            <a:r>
              <a:rPr lang="en-US" dirty="0"/>
              <a:t>          # Sets the root password.</a:t>
            </a:r>
          </a:p>
          <a:p>
            <a:r>
              <a:rPr lang="en-US" dirty="0"/>
              <a:t>    - MYSQL_USER=</a:t>
            </a:r>
            <a:r>
              <a:rPr lang="en-US" dirty="0" err="1"/>
              <a:t>mysqluser</a:t>
            </a:r>
            <a:r>
              <a:rPr lang="en-US" dirty="0"/>
              <a:t>                                                                                                        # Creates a new user "</a:t>
            </a:r>
            <a:r>
              <a:rPr lang="en-US" dirty="0" err="1"/>
              <a:t>mysqluser</a:t>
            </a:r>
            <a:r>
              <a:rPr lang="en-US" dirty="0"/>
              <a:t>".</a:t>
            </a:r>
          </a:p>
          <a:p>
            <a:r>
              <a:rPr lang="en-US" dirty="0"/>
              <a:t>    - MYSQL_PASSWORD=</a:t>
            </a:r>
            <a:r>
              <a:rPr lang="en-US" dirty="0" err="1"/>
              <a:t>mysqlpw</a:t>
            </a:r>
            <a:r>
              <a:rPr lang="en-US" dirty="0"/>
              <a:t>                                                                                               # Sets the password for the new user.</a:t>
            </a:r>
          </a:p>
          <a:p>
            <a:r>
              <a:rPr lang="en-US" dirty="0"/>
              <a:t>  volumes:                                                                                                                                        # List of volumes for persistent storage.</a:t>
            </a:r>
          </a:p>
          <a:p>
            <a:r>
              <a:rPr lang="en-US" dirty="0"/>
              <a:t>    - ${PWD}/mysql/</a:t>
            </a:r>
            <a:r>
              <a:rPr lang="en-US" dirty="0" err="1"/>
              <a:t>mysql.cnf</a:t>
            </a:r>
            <a:r>
              <a:rPr lang="en-US" dirty="0"/>
              <a:t>:/</a:t>
            </a:r>
            <a:r>
              <a:rPr lang="en-US" dirty="0" err="1"/>
              <a:t>etc</a:t>
            </a:r>
            <a:r>
              <a:rPr lang="en-US" dirty="0"/>
              <a:t>/mysql/</a:t>
            </a:r>
            <a:r>
              <a:rPr lang="en-US" dirty="0" err="1"/>
              <a:t>conf.d</a:t>
            </a:r>
            <a:r>
              <a:rPr lang="en-US" dirty="0"/>
              <a:t>                                                                        # Custom MySQL configuration file.</a:t>
            </a:r>
          </a:p>
          <a:p>
            <a:r>
              <a:rPr lang="en-US" dirty="0"/>
              <a:t>    - ${PWD}/mysql/</a:t>
            </a:r>
            <a:r>
              <a:rPr lang="en-US" dirty="0" err="1"/>
              <a:t>mysql_boots.sql</a:t>
            </a:r>
            <a:r>
              <a:rPr lang="en-US" dirty="0"/>
              <a:t>:/docker-</a:t>
            </a:r>
            <a:r>
              <a:rPr lang="en-US" dirty="0" err="1"/>
              <a:t>entrypoint</a:t>
            </a:r>
            <a:r>
              <a:rPr lang="en-US" dirty="0"/>
              <a:t>-</a:t>
            </a:r>
            <a:r>
              <a:rPr lang="en-US" dirty="0" err="1"/>
              <a:t>initdb.d</a:t>
            </a:r>
            <a:r>
              <a:rPr lang="en-US" dirty="0"/>
              <a:t>/</a:t>
            </a:r>
            <a:r>
              <a:rPr lang="en-US" dirty="0" err="1"/>
              <a:t>mysql_bootstrap.sql</a:t>
            </a:r>
            <a:r>
              <a:rPr lang="en-US" dirty="0"/>
              <a:t>      # Initialization script.</a:t>
            </a:r>
          </a:p>
          <a:p>
            <a:r>
              <a:rPr lang="en-US" dirty="0"/>
              <a:t>    - ${PWD}/mysql/data:/var/lib/mysql-files/data                                                                      # Data directory for MySQL.</a:t>
            </a:r>
          </a:p>
        </p:txBody>
      </p:sp>
    </p:spTree>
    <p:extLst>
      <p:ext uri="{BB962C8B-B14F-4D97-AF65-F5344CB8AC3E}">
        <p14:creationId xmlns:p14="http://schemas.microsoft.com/office/powerpoint/2010/main" val="42441106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223922-3DA8-4468-AE05-540229013417}"/>
              </a:ext>
            </a:extLst>
          </p:cNvPr>
          <p:cNvPicPr>
            <a:picLocks noChangeAspect="1"/>
          </p:cNvPicPr>
          <p:nvPr/>
        </p:nvPicPr>
        <p:blipFill>
          <a:blip r:embed="rId2"/>
          <a:stretch>
            <a:fillRect/>
          </a:stretch>
        </p:blipFill>
        <p:spPr>
          <a:xfrm>
            <a:off x="178076" y="916638"/>
            <a:ext cx="5173648" cy="2383598"/>
          </a:xfrm>
          <a:prstGeom prst="rect">
            <a:avLst/>
          </a:prstGeom>
        </p:spPr>
      </p:pic>
      <p:pic>
        <p:nvPicPr>
          <p:cNvPr id="5" name="Picture 4">
            <a:extLst>
              <a:ext uri="{FF2B5EF4-FFF2-40B4-BE49-F238E27FC236}">
                <a16:creationId xmlns:a16="http://schemas.microsoft.com/office/drawing/2014/main" id="{7E3C80D3-9866-4B5C-83A3-67E4D4B5FC0D}"/>
              </a:ext>
            </a:extLst>
          </p:cNvPr>
          <p:cNvPicPr>
            <a:picLocks noChangeAspect="1"/>
          </p:cNvPicPr>
          <p:nvPr/>
        </p:nvPicPr>
        <p:blipFill>
          <a:blip r:embed="rId3"/>
          <a:stretch>
            <a:fillRect/>
          </a:stretch>
        </p:blipFill>
        <p:spPr>
          <a:xfrm>
            <a:off x="293371" y="506416"/>
            <a:ext cx="3817951" cy="312447"/>
          </a:xfrm>
          <a:prstGeom prst="rect">
            <a:avLst/>
          </a:prstGeom>
        </p:spPr>
      </p:pic>
      <p:sp>
        <p:nvSpPr>
          <p:cNvPr id="6" name="TextBox 5">
            <a:extLst>
              <a:ext uri="{FF2B5EF4-FFF2-40B4-BE49-F238E27FC236}">
                <a16:creationId xmlns:a16="http://schemas.microsoft.com/office/drawing/2014/main" id="{B84B27CD-A6D7-4510-BF71-22E7796169C6}"/>
              </a:ext>
            </a:extLst>
          </p:cNvPr>
          <p:cNvSpPr txBox="1"/>
          <p:nvPr/>
        </p:nvSpPr>
        <p:spPr>
          <a:xfrm>
            <a:off x="229760" y="3423851"/>
            <a:ext cx="6710901" cy="369332"/>
          </a:xfrm>
          <a:prstGeom prst="rect">
            <a:avLst/>
          </a:prstGeom>
          <a:noFill/>
        </p:spPr>
        <p:txBody>
          <a:bodyPr wrap="square" rtlCol="0">
            <a:spAutoFit/>
          </a:bodyPr>
          <a:lstStyle/>
          <a:p>
            <a:r>
              <a:rPr lang="en-US" b="1" dirty="0">
                <a:solidFill>
                  <a:srgbClr val="FF0000"/>
                </a:solidFill>
              </a:rPr>
              <a:t>Press key – a to enter to switch to insert mode and </a:t>
            </a:r>
          </a:p>
        </p:txBody>
      </p:sp>
      <p:pic>
        <p:nvPicPr>
          <p:cNvPr id="8" name="Picture 7">
            <a:extLst>
              <a:ext uri="{FF2B5EF4-FFF2-40B4-BE49-F238E27FC236}">
                <a16:creationId xmlns:a16="http://schemas.microsoft.com/office/drawing/2014/main" id="{A21A314A-341B-4E36-96D4-787E9570F4CF}"/>
              </a:ext>
            </a:extLst>
          </p:cNvPr>
          <p:cNvPicPr>
            <a:picLocks noChangeAspect="1"/>
          </p:cNvPicPr>
          <p:nvPr/>
        </p:nvPicPr>
        <p:blipFill>
          <a:blip r:embed="rId4"/>
          <a:stretch>
            <a:fillRect/>
          </a:stretch>
        </p:blipFill>
        <p:spPr>
          <a:xfrm>
            <a:off x="142219" y="3916798"/>
            <a:ext cx="5578323" cy="2720576"/>
          </a:xfrm>
          <a:prstGeom prst="rect">
            <a:avLst/>
          </a:prstGeom>
        </p:spPr>
      </p:pic>
      <p:sp>
        <p:nvSpPr>
          <p:cNvPr id="9" name="TextBox 8">
            <a:extLst>
              <a:ext uri="{FF2B5EF4-FFF2-40B4-BE49-F238E27FC236}">
                <a16:creationId xmlns:a16="http://schemas.microsoft.com/office/drawing/2014/main" id="{448CBDDE-A2EE-4D8F-83CA-D97B597E69F6}"/>
              </a:ext>
            </a:extLst>
          </p:cNvPr>
          <p:cNvSpPr txBox="1"/>
          <p:nvPr/>
        </p:nvSpPr>
        <p:spPr>
          <a:xfrm>
            <a:off x="4548146" y="135172"/>
            <a:ext cx="4245997" cy="369332"/>
          </a:xfrm>
          <a:prstGeom prst="rect">
            <a:avLst/>
          </a:prstGeom>
          <a:noFill/>
        </p:spPr>
        <p:txBody>
          <a:bodyPr wrap="square" rtlCol="0">
            <a:spAutoFit/>
          </a:bodyPr>
          <a:lstStyle/>
          <a:p>
            <a:r>
              <a:rPr lang="en-US" b="1" dirty="0">
                <a:solidFill>
                  <a:srgbClr val="FF0000"/>
                </a:solidFill>
              </a:rPr>
              <a:t>Create docker-</a:t>
            </a:r>
            <a:r>
              <a:rPr lang="en-US" b="1" dirty="0" err="1">
                <a:solidFill>
                  <a:srgbClr val="FF0000"/>
                </a:solidFill>
              </a:rPr>
              <a:t>compose.yaml</a:t>
            </a:r>
            <a:r>
              <a:rPr lang="en-US" b="1" dirty="0">
                <a:solidFill>
                  <a:srgbClr val="FF0000"/>
                </a:solidFill>
              </a:rPr>
              <a:t> file</a:t>
            </a:r>
          </a:p>
        </p:txBody>
      </p:sp>
    </p:spTree>
    <p:extLst>
      <p:ext uri="{BB962C8B-B14F-4D97-AF65-F5344CB8AC3E}">
        <p14:creationId xmlns:p14="http://schemas.microsoft.com/office/powerpoint/2010/main" val="13187100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259146-CF22-4E6E-825E-A786618D8145}"/>
              </a:ext>
            </a:extLst>
          </p:cNvPr>
          <p:cNvPicPr>
            <a:picLocks noChangeAspect="1"/>
          </p:cNvPicPr>
          <p:nvPr/>
        </p:nvPicPr>
        <p:blipFill>
          <a:blip r:embed="rId2"/>
          <a:stretch>
            <a:fillRect/>
          </a:stretch>
        </p:blipFill>
        <p:spPr>
          <a:xfrm>
            <a:off x="0" y="1618168"/>
            <a:ext cx="5837426" cy="3749365"/>
          </a:xfrm>
          <a:prstGeom prst="rect">
            <a:avLst/>
          </a:prstGeom>
        </p:spPr>
      </p:pic>
      <p:sp>
        <p:nvSpPr>
          <p:cNvPr id="4" name="TextBox 3">
            <a:extLst>
              <a:ext uri="{FF2B5EF4-FFF2-40B4-BE49-F238E27FC236}">
                <a16:creationId xmlns:a16="http://schemas.microsoft.com/office/drawing/2014/main" id="{3E8C6469-05AB-4E08-AE57-4548541BEB4B}"/>
              </a:ext>
            </a:extLst>
          </p:cNvPr>
          <p:cNvSpPr txBox="1"/>
          <p:nvPr/>
        </p:nvSpPr>
        <p:spPr>
          <a:xfrm>
            <a:off x="492981" y="230588"/>
            <a:ext cx="4142629" cy="1200329"/>
          </a:xfrm>
          <a:prstGeom prst="rect">
            <a:avLst/>
          </a:prstGeom>
          <a:noFill/>
        </p:spPr>
        <p:txBody>
          <a:bodyPr wrap="square" rtlCol="0">
            <a:spAutoFit/>
          </a:bodyPr>
          <a:lstStyle/>
          <a:p>
            <a:r>
              <a:rPr lang="en-US" dirty="0"/>
              <a:t>Press Esc then :</a:t>
            </a:r>
            <a:r>
              <a:rPr lang="en-US" dirty="0" err="1"/>
              <a:t>wq</a:t>
            </a:r>
            <a:r>
              <a:rPr lang="en-US" dirty="0"/>
              <a:t>!</a:t>
            </a:r>
          </a:p>
          <a:p>
            <a:endParaRPr lang="en-US" dirty="0"/>
          </a:p>
          <a:p>
            <a:r>
              <a:rPr lang="en-US" dirty="0"/>
              <a:t>w – write/save changes</a:t>
            </a:r>
          </a:p>
          <a:p>
            <a:r>
              <a:rPr lang="en-US" dirty="0"/>
              <a:t>q! -  exit from editor</a:t>
            </a:r>
          </a:p>
        </p:txBody>
      </p:sp>
      <p:pic>
        <p:nvPicPr>
          <p:cNvPr id="6" name="Picture 5">
            <a:extLst>
              <a:ext uri="{FF2B5EF4-FFF2-40B4-BE49-F238E27FC236}">
                <a16:creationId xmlns:a16="http://schemas.microsoft.com/office/drawing/2014/main" id="{4F82C0D9-6EAC-4AD6-9373-09FCE80800B3}"/>
              </a:ext>
            </a:extLst>
          </p:cNvPr>
          <p:cNvPicPr>
            <a:picLocks noChangeAspect="1"/>
          </p:cNvPicPr>
          <p:nvPr/>
        </p:nvPicPr>
        <p:blipFill>
          <a:blip r:embed="rId3"/>
          <a:stretch>
            <a:fillRect/>
          </a:stretch>
        </p:blipFill>
        <p:spPr>
          <a:xfrm>
            <a:off x="220999" y="5554784"/>
            <a:ext cx="5616427" cy="1036410"/>
          </a:xfrm>
          <a:prstGeom prst="rect">
            <a:avLst/>
          </a:prstGeom>
        </p:spPr>
      </p:pic>
    </p:spTree>
    <p:extLst>
      <p:ext uri="{BB962C8B-B14F-4D97-AF65-F5344CB8AC3E}">
        <p14:creationId xmlns:p14="http://schemas.microsoft.com/office/powerpoint/2010/main" val="2487681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4A5CB4-5106-4A0D-99C3-783FE57A82C5}"/>
              </a:ext>
            </a:extLst>
          </p:cNvPr>
          <p:cNvSpPr txBox="1"/>
          <p:nvPr/>
        </p:nvSpPr>
        <p:spPr>
          <a:xfrm>
            <a:off x="296185" y="557399"/>
            <a:ext cx="11598965" cy="923330"/>
          </a:xfrm>
          <a:prstGeom prst="rect">
            <a:avLst/>
          </a:prstGeom>
          <a:noFill/>
        </p:spPr>
        <p:txBody>
          <a:bodyPr wrap="square">
            <a:spAutoFit/>
          </a:bodyPr>
          <a:lstStyle/>
          <a:p>
            <a:r>
              <a:rPr lang="ka-GE" b="1" dirty="0">
                <a:solidFill>
                  <a:srgbClr val="FF0000"/>
                </a:solidFill>
              </a:rPr>
              <a:t>ყოველი მონაცემთა წერტილი </a:t>
            </a:r>
            <a:r>
              <a:rPr lang="ka-GE" dirty="0"/>
              <a:t>წარმოადგენს ხდომილობას ან ბიზნესის მდგომარეობის ცვლილებას. მაგალითად, ეს შეიძლება იყოს რეალურ დროში ხდომილობები, როგორიცაა ტრანზაქციების ნაკადი, რომელიც ორგანიზაციიდან მოდის.</a:t>
            </a:r>
            <a:endParaRPr lang="en-US" dirty="0"/>
          </a:p>
        </p:txBody>
      </p:sp>
      <p:sp>
        <p:nvSpPr>
          <p:cNvPr id="5" name="TextBox 4">
            <a:extLst>
              <a:ext uri="{FF2B5EF4-FFF2-40B4-BE49-F238E27FC236}">
                <a16:creationId xmlns:a16="http://schemas.microsoft.com/office/drawing/2014/main" id="{F80F378B-E3F9-4585-B0FA-FC01C051D75F}"/>
              </a:ext>
            </a:extLst>
          </p:cNvPr>
          <p:cNvSpPr txBox="1"/>
          <p:nvPr/>
        </p:nvSpPr>
        <p:spPr>
          <a:xfrm>
            <a:off x="296185" y="1612329"/>
            <a:ext cx="6094674" cy="369332"/>
          </a:xfrm>
          <a:prstGeom prst="rect">
            <a:avLst/>
          </a:prstGeom>
          <a:noFill/>
        </p:spPr>
        <p:txBody>
          <a:bodyPr wrap="square">
            <a:spAutoFit/>
          </a:bodyPr>
          <a:lstStyle/>
          <a:p>
            <a:r>
              <a:rPr lang="ka-GE" b="1" dirty="0"/>
              <a:t>ხდომილობის მაგალითი</a:t>
            </a:r>
            <a:r>
              <a:rPr lang="ka-GE" dirty="0"/>
              <a:t>:</a:t>
            </a:r>
            <a:endParaRPr lang="en-US" dirty="0"/>
          </a:p>
        </p:txBody>
      </p:sp>
      <p:pic>
        <p:nvPicPr>
          <p:cNvPr id="7" name="Picture 6">
            <a:extLst>
              <a:ext uri="{FF2B5EF4-FFF2-40B4-BE49-F238E27FC236}">
                <a16:creationId xmlns:a16="http://schemas.microsoft.com/office/drawing/2014/main" id="{09CFA91E-0987-4093-8208-1C13F5AD387B}"/>
              </a:ext>
            </a:extLst>
          </p:cNvPr>
          <p:cNvPicPr>
            <a:picLocks noChangeAspect="1"/>
          </p:cNvPicPr>
          <p:nvPr/>
        </p:nvPicPr>
        <p:blipFill>
          <a:blip r:embed="rId2"/>
          <a:stretch>
            <a:fillRect/>
          </a:stretch>
        </p:blipFill>
        <p:spPr>
          <a:xfrm>
            <a:off x="413399" y="2186407"/>
            <a:ext cx="3818205" cy="1964174"/>
          </a:xfrm>
          <a:prstGeom prst="rect">
            <a:avLst/>
          </a:prstGeom>
        </p:spPr>
      </p:pic>
      <p:sp>
        <p:nvSpPr>
          <p:cNvPr id="9" name="TextBox 8">
            <a:extLst>
              <a:ext uri="{FF2B5EF4-FFF2-40B4-BE49-F238E27FC236}">
                <a16:creationId xmlns:a16="http://schemas.microsoft.com/office/drawing/2014/main" id="{E59B23CB-01F5-4D56-AFEC-60CC2A4A456D}"/>
              </a:ext>
            </a:extLst>
          </p:cNvPr>
          <p:cNvSpPr txBox="1"/>
          <p:nvPr/>
        </p:nvSpPr>
        <p:spPr>
          <a:xfrm>
            <a:off x="471115" y="4437635"/>
            <a:ext cx="10923104" cy="923330"/>
          </a:xfrm>
          <a:prstGeom prst="rect">
            <a:avLst/>
          </a:prstGeom>
          <a:noFill/>
        </p:spPr>
        <p:txBody>
          <a:bodyPr wrap="square">
            <a:spAutoFit/>
          </a:bodyPr>
          <a:lstStyle/>
          <a:p>
            <a:r>
              <a:rPr lang="ka-GE" b="1" dirty="0"/>
              <a:t>ხდომილობათა ნაკადების </a:t>
            </a:r>
            <a:r>
              <a:rPr lang="ka-GE" dirty="0"/>
              <a:t>აგრეგირებისა და ანალიზის გზით, ბიზნესებს შეუძლიათ მიიღონ ღირებული ინფორმაცია თავიანთ მომხმარებლებზე და გამოიყენონ ეს მონაცემები თავიანთი შეთავაზებების გასაუმჯობესებლად.</a:t>
            </a:r>
            <a:endParaRPr lang="en-US" dirty="0"/>
          </a:p>
        </p:txBody>
      </p:sp>
    </p:spTree>
    <p:extLst>
      <p:ext uri="{BB962C8B-B14F-4D97-AF65-F5344CB8AC3E}">
        <p14:creationId xmlns:p14="http://schemas.microsoft.com/office/powerpoint/2010/main" val="28219955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DA5019-5579-4F38-BBFC-D82DC865C5B2}"/>
              </a:ext>
            </a:extLst>
          </p:cNvPr>
          <p:cNvPicPr>
            <a:picLocks noChangeAspect="1"/>
          </p:cNvPicPr>
          <p:nvPr/>
        </p:nvPicPr>
        <p:blipFill>
          <a:blip r:embed="rId2"/>
          <a:stretch>
            <a:fillRect/>
          </a:stretch>
        </p:blipFill>
        <p:spPr>
          <a:xfrm>
            <a:off x="189927" y="684760"/>
            <a:ext cx="5578323" cy="1051651"/>
          </a:xfrm>
          <a:prstGeom prst="rect">
            <a:avLst/>
          </a:prstGeom>
        </p:spPr>
      </p:pic>
      <p:pic>
        <p:nvPicPr>
          <p:cNvPr id="5" name="Picture 4">
            <a:extLst>
              <a:ext uri="{FF2B5EF4-FFF2-40B4-BE49-F238E27FC236}">
                <a16:creationId xmlns:a16="http://schemas.microsoft.com/office/drawing/2014/main" id="{76A15CD7-1604-48B3-AF1E-6AD8A524F925}"/>
              </a:ext>
            </a:extLst>
          </p:cNvPr>
          <p:cNvPicPr>
            <a:picLocks noChangeAspect="1"/>
          </p:cNvPicPr>
          <p:nvPr/>
        </p:nvPicPr>
        <p:blipFill>
          <a:blip r:embed="rId3"/>
          <a:stretch>
            <a:fillRect/>
          </a:stretch>
        </p:blipFill>
        <p:spPr>
          <a:xfrm>
            <a:off x="298758" y="2308763"/>
            <a:ext cx="5646909" cy="1120237"/>
          </a:xfrm>
          <a:prstGeom prst="rect">
            <a:avLst/>
          </a:prstGeom>
        </p:spPr>
      </p:pic>
      <p:pic>
        <p:nvPicPr>
          <p:cNvPr id="6" name="Picture 5">
            <a:extLst>
              <a:ext uri="{FF2B5EF4-FFF2-40B4-BE49-F238E27FC236}">
                <a16:creationId xmlns:a16="http://schemas.microsoft.com/office/drawing/2014/main" id="{06C4389E-3A64-4C8E-B307-E6882182795F}"/>
              </a:ext>
            </a:extLst>
          </p:cNvPr>
          <p:cNvPicPr>
            <a:picLocks noChangeAspect="1"/>
          </p:cNvPicPr>
          <p:nvPr/>
        </p:nvPicPr>
        <p:blipFill>
          <a:blip r:embed="rId4"/>
          <a:stretch>
            <a:fillRect/>
          </a:stretch>
        </p:blipFill>
        <p:spPr>
          <a:xfrm>
            <a:off x="298758" y="4001352"/>
            <a:ext cx="11263336" cy="1691787"/>
          </a:xfrm>
          <a:prstGeom prst="rect">
            <a:avLst/>
          </a:prstGeom>
        </p:spPr>
      </p:pic>
    </p:spTree>
    <p:extLst>
      <p:ext uri="{BB962C8B-B14F-4D97-AF65-F5344CB8AC3E}">
        <p14:creationId xmlns:p14="http://schemas.microsoft.com/office/powerpoint/2010/main" val="38788345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C6D458-0150-49F8-BF5E-1D1295B3D772}"/>
              </a:ext>
            </a:extLst>
          </p:cNvPr>
          <p:cNvPicPr>
            <a:picLocks noChangeAspect="1"/>
          </p:cNvPicPr>
          <p:nvPr/>
        </p:nvPicPr>
        <p:blipFill>
          <a:blip r:embed="rId2"/>
          <a:stretch>
            <a:fillRect/>
          </a:stretch>
        </p:blipFill>
        <p:spPr>
          <a:xfrm>
            <a:off x="200616" y="363323"/>
            <a:ext cx="11202371" cy="2728196"/>
          </a:xfrm>
          <a:prstGeom prst="rect">
            <a:avLst/>
          </a:prstGeom>
        </p:spPr>
      </p:pic>
      <p:pic>
        <p:nvPicPr>
          <p:cNvPr id="7" name="Picture 6">
            <a:extLst>
              <a:ext uri="{FF2B5EF4-FFF2-40B4-BE49-F238E27FC236}">
                <a16:creationId xmlns:a16="http://schemas.microsoft.com/office/drawing/2014/main" id="{A57E1B9F-F404-445D-A8D0-1F00030B12BF}"/>
              </a:ext>
            </a:extLst>
          </p:cNvPr>
          <p:cNvPicPr>
            <a:picLocks noChangeAspect="1"/>
          </p:cNvPicPr>
          <p:nvPr/>
        </p:nvPicPr>
        <p:blipFill>
          <a:blip r:embed="rId3"/>
          <a:stretch>
            <a:fillRect/>
          </a:stretch>
        </p:blipFill>
        <p:spPr>
          <a:xfrm>
            <a:off x="460791" y="3766482"/>
            <a:ext cx="5052498" cy="1790855"/>
          </a:xfrm>
          <a:prstGeom prst="rect">
            <a:avLst/>
          </a:prstGeom>
        </p:spPr>
      </p:pic>
      <p:sp>
        <p:nvSpPr>
          <p:cNvPr id="8" name="TextBox 7">
            <a:extLst>
              <a:ext uri="{FF2B5EF4-FFF2-40B4-BE49-F238E27FC236}">
                <a16:creationId xmlns:a16="http://schemas.microsoft.com/office/drawing/2014/main" id="{DB406E59-A26E-4F8B-BB2A-4764F4F8583D}"/>
              </a:ext>
            </a:extLst>
          </p:cNvPr>
          <p:cNvSpPr txBox="1"/>
          <p:nvPr/>
        </p:nvSpPr>
        <p:spPr>
          <a:xfrm>
            <a:off x="715617" y="3283889"/>
            <a:ext cx="3681454" cy="369332"/>
          </a:xfrm>
          <a:prstGeom prst="rect">
            <a:avLst/>
          </a:prstGeom>
          <a:noFill/>
        </p:spPr>
        <p:txBody>
          <a:bodyPr wrap="square" rtlCol="0">
            <a:spAutoFit/>
          </a:bodyPr>
          <a:lstStyle/>
          <a:p>
            <a:r>
              <a:rPr lang="en-US" dirty="0"/>
              <a:t>Install mysql client</a:t>
            </a:r>
          </a:p>
        </p:txBody>
      </p:sp>
    </p:spTree>
    <p:extLst>
      <p:ext uri="{BB962C8B-B14F-4D97-AF65-F5344CB8AC3E}">
        <p14:creationId xmlns:p14="http://schemas.microsoft.com/office/powerpoint/2010/main" val="9591104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BD3EB3-61E5-4700-8C45-822A45A6B16F}"/>
              </a:ext>
            </a:extLst>
          </p:cNvPr>
          <p:cNvPicPr>
            <a:picLocks noChangeAspect="1"/>
          </p:cNvPicPr>
          <p:nvPr/>
        </p:nvPicPr>
        <p:blipFill>
          <a:blip r:embed="rId2"/>
          <a:stretch>
            <a:fillRect/>
          </a:stretch>
        </p:blipFill>
        <p:spPr>
          <a:xfrm>
            <a:off x="294199" y="507142"/>
            <a:ext cx="5256878" cy="1999505"/>
          </a:xfrm>
          <a:prstGeom prst="rect">
            <a:avLst/>
          </a:prstGeom>
        </p:spPr>
      </p:pic>
      <p:sp>
        <p:nvSpPr>
          <p:cNvPr id="3" name="TextBox 2">
            <a:extLst>
              <a:ext uri="{FF2B5EF4-FFF2-40B4-BE49-F238E27FC236}">
                <a16:creationId xmlns:a16="http://schemas.microsoft.com/office/drawing/2014/main" id="{23B45D2C-593E-4B55-AC93-873368D00514}"/>
              </a:ext>
            </a:extLst>
          </p:cNvPr>
          <p:cNvSpPr txBox="1"/>
          <p:nvPr/>
        </p:nvSpPr>
        <p:spPr>
          <a:xfrm>
            <a:off x="349858" y="106655"/>
            <a:ext cx="4142629" cy="369332"/>
          </a:xfrm>
          <a:prstGeom prst="rect">
            <a:avLst/>
          </a:prstGeom>
          <a:noFill/>
        </p:spPr>
        <p:txBody>
          <a:bodyPr wrap="square" rtlCol="0">
            <a:spAutoFit/>
          </a:bodyPr>
          <a:lstStyle/>
          <a:p>
            <a:r>
              <a:rPr lang="en-US" dirty="0"/>
              <a:t>Grant necessary privileges to </a:t>
            </a:r>
            <a:r>
              <a:rPr lang="en-US" dirty="0" err="1"/>
              <a:t>mysqluser</a:t>
            </a:r>
            <a:endParaRPr lang="en-US" dirty="0"/>
          </a:p>
        </p:txBody>
      </p:sp>
      <p:pic>
        <p:nvPicPr>
          <p:cNvPr id="5" name="Picture 4">
            <a:extLst>
              <a:ext uri="{FF2B5EF4-FFF2-40B4-BE49-F238E27FC236}">
                <a16:creationId xmlns:a16="http://schemas.microsoft.com/office/drawing/2014/main" id="{39B760F6-F318-4347-99DD-E31786BB2D4D}"/>
              </a:ext>
            </a:extLst>
          </p:cNvPr>
          <p:cNvPicPr>
            <a:picLocks noChangeAspect="1"/>
          </p:cNvPicPr>
          <p:nvPr/>
        </p:nvPicPr>
        <p:blipFill>
          <a:blip r:embed="rId3"/>
          <a:stretch>
            <a:fillRect/>
          </a:stretch>
        </p:blipFill>
        <p:spPr>
          <a:xfrm>
            <a:off x="6376947" y="1209688"/>
            <a:ext cx="5433531" cy="594412"/>
          </a:xfrm>
          <a:prstGeom prst="rect">
            <a:avLst/>
          </a:prstGeom>
        </p:spPr>
      </p:pic>
      <p:pic>
        <p:nvPicPr>
          <p:cNvPr id="7" name="Picture 6">
            <a:extLst>
              <a:ext uri="{FF2B5EF4-FFF2-40B4-BE49-F238E27FC236}">
                <a16:creationId xmlns:a16="http://schemas.microsoft.com/office/drawing/2014/main" id="{74DD69BD-942F-4CCD-831E-B09BFBA63E84}"/>
              </a:ext>
            </a:extLst>
          </p:cNvPr>
          <p:cNvPicPr>
            <a:picLocks noChangeAspect="1"/>
          </p:cNvPicPr>
          <p:nvPr/>
        </p:nvPicPr>
        <p:blipFill>
          <a:blip r:embed="rId4"/>
          <a:stretch>
            <a:fillRect/>
          </a:stretch>
        </p:blipFill>
        <p:spPr>
          <a:xfrm>
            <a:off x="294198" y="3270063"/>
            <a:ext cx="5433531" cy="3481282"/>
          </a:xfrm>
          <a:prstGeom prst="rect">
            <a:avLst/>
          </a:prstGeom>
        </p:spPr>
      </p:pic>
      <p:pic>
        <p:nvPicPr>
          <p:cNvPr id="9" name="Picture 8">
            <a:extLst>
              <a:ext uri="{FF2B5EF4-FFF2-40B4-BE49-F238E27FC236}">
                <a16:creationId xmlns:a16="http://schemas.microsoft.com/office/drawing/2014/main" id="{91C46550-8469-4B59-9E29-E043BE5F8D5F}"/>
              </a:ext>
            </a:extLst>
          </p:cNvPr>
          <p:cNvPicPr>
            <a:picLocks noChangeAspect="1"/>
          </p:cNvPicPr>
          <p:nvPr/>
        </p:nvPicPr>
        <p:blipFill>
          <a:blip r:embed="rId5"/>
          <a:stretch>
            <a:fillRect/>
          </a:stretch>
        </p:blipFill>
        <p:spPr>
          <a:xfrm>
            <a:off x="5821128" y="4245748"/>
            <a:ext cx="6370872" cy="1912786"/>
          </a:xfrm>
          <a:prstGeom prst="rect">
            <a:avLst/>
          </a:prstGeom>
        </p:spPr>
      </p:pic>
    </p:spTree>
    <p:extLst>
      <p:ext uri="{BB962C8B-B14F-4D97-AF65-F5344CB8AC3E}">
        <p14:creationId xmlns:p14="http://schemas.microsoft.com/office/powerpoint/2010/main" val="16687864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59F59B-8C5D-4F1E-8E1C-8BFB846C9462}"/>
              </a:ext>
            </a:extLst>
          </p:cNvPr>
          <p:cNvPicPr>
            <a:picLocks noChangeAspect="1"/>
          </p:cNvPicPr>
          <p:nvPr/>
        </p:nvPicPr>
        <p:blipFill>
          <a:blip r:embed="rId2"/>
          <a:stretch>
            <a:fillRect/>
          </a:stretch>
        </p:blipFill>
        <p:spPr>
          <a:xfrm>
            <a:off x="471953" y="889794"/>
            <a:ext cx="7315543" cy="2696244"/>
          </a:xfrm>
          <a:prstGeom prst="rect">
            <a:avLst/>
          </a:prstGeom>
        </p:spPr>
      </p:pic>
      <p:sp>
        <p:nvSpPr>
          <p:cNvPr id="4" name="TextBox 3">
            <a:extLst>
              <a:ext uri="{FF2B5EF4-FFF2-40B4-BE49-F238E27FC236}">
                <a16:creationId xmlns:a16="http://schemas.microsoft.com/office/drawing/2014/main" id="{331A0C19-90C5-4DC3-8118-D1BFA3D7AC19}"/>
              </a:ext>
            </a:extLst>
          </p:cNvPr>
          <p:cNvSpPr txBox="1"/>
          <p:nvPr/>
        </p:nvSpPr>
        <p:spPr>
          <a:xfrm>
            <a:off x="532737" y="174929"/>
            <a:ext cx="7641204" cy="369332"/>
          </a:xfrm>
          <a:prstGeom prst="rect">
            <a:avLst/>
          </a:prstGeom>
          <a:noFill/>
        </p:spPr>
        <p:txBody>
          <a:bodyPr wrap="square" rtlCol="0">
            <a:spAutoFit/>
          </a:bodyPr>
          <a:lstStyle/>
          <a:p>
            <a:r>
              <a:rPr lang="en-US" dirty="0"/>
              <a:t>Use “</a:t>
            </a:r>
            <a:r>
              <a:rPr lang="en-US" dirty="0" err="1"/>
              <a:t>mysqlpw</a:t>
            </a:r>
            <a:r>
              <a:rPr lang="en-US" dirty="0"/>
              <a:t>”  as a mysql user password as given in .</a:t>
            </a:r>
            <a:r>
              <a:rPr lang="en-US" dirty="0" err="1"/>
              <a:t>yaml</a:t>
            </a:r>
            <a:r>
              <a:rPr lang="en-US" dirty="0"/>
              <a:t> file</a:t>
            </a:r>
          </a:p>
        </p:txBody>
      </p:sp>
    </p:spTree>
    <p:extLst>
      <p:ext uri="{BB962C8B-B14F-4D97-AF65-F5344CB8AC3E}">
        <p14:creationId xmlns:p14="http://schemas.microsoft.com/office/powerpoint/2010/main" val="34754429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36666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82749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117414-5991-400B-B347-B0043B8A6A46}"/>
              </a:ext>
            </a:extLst>
          </p:cNvPr>
          <p:cNvPicPr>
            <a:picLocks noChangeAspect="1"/>
          </p:cNvPicPr>
          <p:nvPr/>
        </p:nvPicPr>
        <p:blipFill>
          <a:blip r:embed="rId2"/>
          <a:stretch>
            <a:fillRect/>
          </a:stretch>
        </p:blipFill>
        <p:spPr>
          <a:xfrm>
            <a:off x="0" y="127220"/>
            <a:ext cx="2293676" cy="850790"/>
          </a:xfrm>
          <a:prstGeom prst="rect">
            <a:avLst/>
          </a:prstGeom>
        </p:spPr>
      </p:pic>
      <p:pic>
        <p:nvPicPr>
          <p:cNvPr id="7" name="Picture 6">
            <a:extLst>
              <a:ext uri="{FF2B5EF4-FFF2-40B4-BE49-F238E27FC236}">
                <a16:creationId xmlns:a16="http://schemas.microsoft.com/office/drawing/2014/main" id="{68B32A46-6E1A-4C73-8733-9A9EF3EE4926}"/>
              </a:ext>
            </a:extLst>
          </p:cNvPr>
          <p:cNvPicPr>
            <a:picLocks noChangeAspect="1"/>
          </p:cNvPicPr>
          <p:nvPr/>
        </p:nvPicPr>
        <p:blipFill>
          <a:blip r:embed="rId3"/>
          <a:stretch>
            <a:fillRect/>
          </a:stretch>
        </p:blipFill>
        <p:spPr>
          <a:xfrm>
            <a:off x="174765" y="844871"/>
            <a:ext cx="4262182" cy="2208429"/>
          </a:xfrm>
          <a:prstGeom prst="rect">
            <a:avLst/>
          </a:prstGeom>
        </p:spPr>
      </p:pic>
      <p:pic>
        <p:nvPicPr>
          <p:cNvPr id="9" name="Picture 8">
            <a:extLst>
              <a:ext uri="{FF2B5EF4-FFF2-40B4-BE49-F238E27FC236}">
                <a16:creationId xmlns:a16="http://schemas.microsoft.com/office/drawing/2014/main" id="{717A9959-3114-4F0E-B0E6-9684A5F5C4BE}"/>
              </a:ext>
            </a:extLst>
          </p:cNvPr>
          <p:cNvPicPr>
            <a:picLocks noChangeAspect="1"/>
          </p:cNvPicPr>
          <p:nvPr/>
        </p:nvPicPr>
        <p:blipFill>
          <a:blip r:embed="rId4"/>
          <a:stretch>
            <a:fillRect/>
          </a:stretch>
        </p:blipFill>
        <p:spPr>
          <a:xfrm>
            <a:off x="113782" y="3173944"/>
            <a:ext cx="5982218" cy="2720576"/>
          </a:xfrm>
          <a:prstGeom prst="rect">
            <a:avLst/>
          </a:prstGeom>
        </p:spPr>
      </p:pic>
    </p:spTree>
    <p:extLst>
      <p:ext uri="{BB962C8B-B14F-4D97-AF65-F5344CB8AC3E}">
        <p14:creationId xmlns:p14="http://schemas.microsoft.com/office/powerpoint/2010/main" val="14659740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8C6D42-BCF6-43D1-8B05-E697C14410B7}"/>
              </a:ext>
            </a:extLst>
          </p:cNvPr>
          <p:cNvSpPr txBox="1"/>
          <p:nvPr/>
        </p:nvSpPr>
        <p:spPr>
          <a:xfrm>
            <a:off x="143124" y="642324"/>
            <a:ext cx="12260910" cy="2585323"/>
          </a:xfrm>
          <a:prstGeom prst="rect">
            <a:avLst/>
          </a:prstGeom>
          <a:noFill/>
        </p:spPr>
        <p:txBody>
          <a:bodyPr wrap="square">
            <a:spAutoFit/>
          </a:bodyPr>
          <a:lstStyle/>
          <a:p>
            <a:r>
              <a:rPr lang="en-US" dirty="0"/>
              <a:t>This </a:t>
            </a:r>
            <a:r>
              <a:rPr lang="en-US" b="1" dirty="0" err="1"/>
              <a:t>Dockerfile</a:t>
            </a:r>
            <a:r>
              <a:rPr lang="en-US" b="1" dirty="0"/>
              <a:t> </a:t>
            </a:r>
            <a:r>
              <a:rPr lang="en-US" dirty="0"/>
              <a:t>outlines the initial setup for a Docker image based on the OpenJDK runtime. Here's a breakdown:</a:t>
            </a:r>
          </a:p>
          <a:p>
            <a:endParaRPr lang="en-US" dirty="0"/>
          </a:p>
          <a:p>
            <a:r>
              <a:rPr lang="en-US" b="1" dirty="0"/>
              <a:t>FROM openjdk:11-jre-alpine</a:t>
            </a:r>
            <a:r>
              <a:rPr lang="en-US" dirty="0"/>
              <a:t>: This line </a:t>
            </a:r>
            <a:r>
              <a:rPr lang="en-US" b="1" dirty="0">
                <a:solidFill>
                  <a:srgbClr val="FF0000"/>
                </a:solidFill>
              </a:rPr>
              <a:t>sets the base image to OpenJDK version 11</a:t>
            </a:r>
            <a:r>
              <a:rPr lang="en-US" dirty="0"/>
              <a:t>, using a lightweight Alpine Linux distribution.</a:t>
            </a:r>
          </a:p>
          <a:p>
            <a:endParaRPr lang="en-US" dirty="0"/>
          </a:p>
          <a:p>
            <a:r>
              <a:rPr lang="en-US" b="1" dirty="0"/>
              <a:t>LABEL maintainer="lnibrass@gmail.com</a:t>
            </a:r>
            <a:r>
              <a:rPr lang="en-US" dirty="0"/>
              <a:t>": </a:t>
            </a:r>
            <a:r>
              <a:rPr lang="en-US" b="1" dirty="0">
                <a:solidFill>
                  <a:srgbClr val="FF0000"/>
                </a:solidFill>
              </a:rPr>
              <a:t>This adds metadata to the image</a:t>
            </a:r>
            <a:r>
              <a:rPr lang="en-US" dirty="0"/>
              <a:t>, indicating the maintainer's contact information.</a:t>
            </a:r>
          </a:p>
          <a:p>
            <a:endParaRPr lang="en-US" dirty="0"/>
          </a:p>
          <a:p>
            <a:r>
              <a:rPr lang="en-US" b="1" dirty="0"/>
              <a:t>ENV JAVA_OPTS="-Xmx2048m": </a:t>
            </a:r>
            <a:r>
              <a:rPr lang="en-US" dirty="0"/>
              <a:t>This sets an </a:t>
            </a:r>
            <a:r>
              <a:rPr lang="en-US" b="1" dirty="0">
                <a:solidFill>
                  <a:srgbClr val="FF0000"/>
                </a:solidFill>
              </a:rPr>
              <a:t>environment variable</a:t>
            </a:r>
            <a:r>
              <a:rPr lang="en-US" dirty="0"/>
              <a:t>, JAVA_OPTS, to configure Java options, specifically setting the maximum heap size to 2048 MB.</a:t>
            </a:r>
          </a:p>
          <a:p>
            <a:endParaRPr lang="en-US" dirty="0"/>
          </a:p>
        </p:txBody>
      </p:sp>
      <p:pic>
        <p:nvPicPr>
          <p:cNvPr id="5" name="Picture 4">
            <a:extLst>
              <a:ext uri="{FF2B5EF4-FFF2-40B4-BE49-F238E27FC236}">
                <a16:creationId xmlns:a16="http://schemas.microsoft.com/office/drawing/2014/main" id="{86117414-5991-400B-B347-B0043B8A6A46}"/>
              </a:ext>
            </a:extLst>
          </p:cNvPr>
          <p:cNvPicPr>
            <a:picLocks noChangeAspect="1"/>
          </p:cNvPicPr>
          <p:nvPr/>
        </p:nvPicPr>
        <p:blipFill>
          <a:blip r:embed="rId2"/>
          <a:stretch>
            <a:fillRect/>
          </a:stretch>
        </p:blipFill>
        <p:spPr>
          <a:xfrm>
            <a:off x="55660" y="73549"/>
            <a:ext cx="2019630" cy="749139"/>
          </a:xfrm>
          <a:prstGeom prst="rect">
            <a:avLst/>
          </a:prstGeom>
        </p:spPr>
      </p:pic>
      <p:sp>
        <p:nvSpPr>
          <p:cNvPr id="8" name="TextBox 7">
            <a:extLst>
              <a:ext uri="{FF2B5EF4-FFF2-40B4-BE49-F238E27FC236}">
                <a16:creationId xmlns:a16="http://schemas.microsoft.com/office/drawing/2014/main" id="{430DAC3E-38A6-400E-817B-B5075D92CC48}"/>
              </a:ext>
            </a:extLst>
          </p:cNvPr>
          <p:cNvSpPr txBox="1"/>
          <p:nvPr/>
        </p:nvSpPr>
        <p:spPr>
          <a:xfrm>
            <a:off x="55660" y="2887682"/>
            <a:ext cx="10846904" cy="3970318"/>
          </a:xfrm>
          <a:prstGeom prst="rect">
            <a:avLst/>
          </a:prstGeom>
          <a:noFill/>
        </p:spPr>
        <p:txBody>
          <a:bodyPr wrap="square">
            <a:spAutoFit/>
          </a:bodyPr>
          <a:lstStyle/>
          <a:p>
            <a:r>
              <a:rPr lang="en-US" b="1" dirty="0"/>
              <a:t>WORKDIR /app</a:t>
            </a:r>
            <a:r>
              <a:rPr lang="en-US" dirty="0"/>
              <a:t>: Sets the working directory inside the container to /app. This is where subsequent commands will be executed.</a:t>
            </a:r>
          </a:p>
          <a:p>
            <a:endParaRPr lang="en-US" dirty="0"/>
          </a:p>
          <a:p>
            <a:r>
              <a:rPr lang="en-US" b="1" dirty="0"/>
              <a:t>ADD some-application-built-somewhere.jar app.jar: </a:t>
            </a:r>
            <a:r>
              <a:rPr lang="en-US" dirty="0"/>
              <a:t>Copies the specified JAR file from the host into the container and renames it as app.jar in the /app directory.</a:t>
            </a:r>
          </a:p>
          <a:p>
            <a:endParaRPr lang="en-US" dirty="0"/>
          </a:p>
          <a:p>
            <a:r>
              <a:rPr lang="en-US" b="1" dirty="0"/>
              <a:t>EXPOSE 8080: Informs Docker that the container listens on port 8080</a:t>
            </a:r>
            <a:r>
              <a:rPr lang="en-US" dirty="0"/>
              <a:t>. This does not publish the port itself but serves as documentation and potential configuration for linked containers.</a:t>
            </a:r>
          </a:p>
          <a:p>
            <a:endParaRPr lang="en-US" dirty="0"/>
          </a:p>
          <a:p>
            <a:r>
              <a:rPr lang="en-US" b="1" dirty="0"/>
              <a:t>CMD ["java", "-</a:t>
            </a:r>
            <a:r>
              <a:rPr lang="en-US" b="1" dirty="0" err="1"/>
              <a:t>Djava.security.egd</a:t>
            </a:r>
            <a:r>
              <a:rPr lang="en-US" b="1" dirty="0"/>
              <a:t>=file:/dev/./</a:t>
            </a:r>
            <a:r>
              <a:rPr lang="en-US" b="1" dirty="0" err="1"/>
              <a:t>urandom</a:t>
            </a:r>
            <a:r>
              <a:rPr lang="en-US" b="1" dirty="0"/>
              <a:t>", "-jar", "/app/app.jar"]: </a:t>
            </a:r>
            <a:r>
              <a:rPr lang="en-US" dirty="0"/>
              <a:t>Specifies the command to run when the container starts, which executes the Java application with a specified security property to speed up the randomness generation, using the app.jar file.</a:t>
            </a:r>
          </a:p>
          <a:p>
            <a:endParaRPr lang="en-US" dirty="0"/>
          </a:p>
          <a:p>
            <a:r>
              <a:rPr lang="en-US" dirty="0"/>
              <a:t>Together, these instructions prepare a Docker image to run a Java application efficiently.</a:t>
            </a:r>
          </a:p>
        </p:txBody>
      </p:sp>
    </p:spTree>
    <p:extLst>
      <p:ext uri="{BB962C8B-B14F-4D97-AF65-F5344CB8AC3E}">
        <p14:creationId xmlns:p14="http://schemas.microsoft.com/office/powerpoint/2010/main" val="35216006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00563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6A14E1-C5D5-49C3-B90C-F0CA45B56856}"/>
              </a:ext>
            </a:extLst>
          </p:cNvPr>
          <p:cNvPicPr>
            <a:picLocks noChangeAspect="1"/>
          </p:cNvPicPr>
          <p:nvPr/>
        </p:nvPicPr>
        <p:blipFill>
          <a:blip r:embed="rId2"/>
          <a:stretch>
            <a:fillRect/>
          </a:stretch>
        </p:blipFill>
        <p:spPr>
          <a:xfrm>
            <a:off x="0" y="437323"/>
            <a:ext cx="8795588" cy="5983354"/>
          </a:xfrm>
          <a:prstGeom prst="rect">
            <a:avLst/>
          </a:prstGeom>
        </p:spPr>
      </p:pic>
    </p:spTree>
    <p:extLst>
      <p:ext uri="{BB962C8B-B14F-4D97-AF65-F5344CB8AC3E}">
        <p14:creationId xmlns:p14="http://schemas.microsoft.com/office/powerpoint/2010/main" val="1882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C8D777-54AD-4FB8-8316-7859F9F6409C}"/>
              </a:ext>
            </a:extLst>
          </p:cNvPr>
          <p:cNvSpPr txBox="1"/>
          <p:nvPr/>
        </p:nvSpPr>
        <p:spPr>
          <a:xfrm>
            <a:off x="320041" y="743606"/>
            <a:ext cx="11606916" cy="646331"/>
          </a:xfrm>
          <a:prstGeom prst="rect">
            <a:avLst/>
          </a:prstGeom>
          <a:noFill/>
        </p:spPr>
        <p:txBody>
          <a:bodyPr wrap="square">
            <a:spAutoFit/>
          </a:bodyPr>
          <a:lstStyle/>
          <a:p>
            <a:r>
              <a:rPr lang="ka-GE" dirty="0"/>
              <a:t>ხდომილობებს აქვთ „სიცოცხლის ვადა“. ხდომილობების ბიზნეს ღირებულება დროთა განმავლობაში სწრაფად მცირდება, როგორც ნაჩვენებია ფიგურაში 1-2.</a:t>
            </a:r>
            <a:endParaRPr lang="en-US" dirty="0"/>
          </a:p>
        </p:txBody>
      </p:sp>
      <p:sp>
        <p:nvSpPr>
          <p:cNvPr id="5" name="TextBox 4">
            <a:extLst>
              <a:ext uri="{FF2B5EF4-FFF2-40B4-BE49-F238E27FC236}">
                <a16:creationId xmlns:a16="http://schemas.microsoft.com/office/drawing/2014/main" id="{9A5CFECD-5663-44F5-A6F8-C43F8438CFA5}"/>
              </a:ext>
            </a:extLst>
          </p:cNvPr>
          <p:cNvSpPr txBox="1"/>
          <p:nvPr/>
        </p:nvSpPr>
        <p:spPr>
          <a:xfrm>
            <a:off x="320041" y="292412"/>
            <a:ext cx="6094674" cy="369332"/>
          </a:xfrm>
          <a:prstGeom prst="rect">
            <a:avLst/>
          </a:prstGeom>
          <a:noFill/>
        </p:spPr>
        <p:txBody>
          <a:bodyPr wrap="square">
            <a:spAutoFit/>
          </a:bodyPr>
          <a:lstStyle/>
          <a:p>
            <a:r>
              <a:rPr lang="ka-GE" b="1" dirty="0">
                <a:solidFill>
                  <a:srgbClr val="FF0000"/>
                </a:solidFill>
              </a:rPr>
              <a:t>ხდომილობის სიცოცხლის ვადა.</a:t>
            </a:r>
            <a:endParaRPr lang="en-US" b="1" dirty="0">
              <a:solidFill>
                <a:srgbClr val="FF0000"/>
              </a:solidFill>
            </a:endParaRPr>
          </a:p>
        </p:txBody>
      </p:sp>
      <p:pic>
        <p:nvPicPr>
          <p:cNvPr id="7" name="Picture 6">
            <a:extLst>
              <a:ext uri="{FF2B5EF4-FFF2-40B4-BE49-F238E27FC236}">
                <a16:creationId xmlns:a16="http://schemas.microsoft.com/office/drawing/2014/main" id="{A4930637-9401-42BA-B0C2-D40FED20D761}"/>
              </a:ext>
            </a:extLst>
          </p:cNvPr>
          <p:cNvPicPr>
            <a:picLocks noChangeAspect="1"/>
          </p:cNvPicPr>
          <p:nvPr/>
        </p:nvPicPr>
        <p:blipFill>
          <a:blip r:embed="rId2"/>
          <a:stretch>
            <a:fillRect/>
          </a:stretch>
        </p:blipFill>
        <p:spPr>
          <a:xfrm>
            <a:off x="691930" y="1653953"/>
            <a:ext cx="6870710" cy="3490541"/>
          </a:xfrm>
          <a:prstGeom prst="rect">
            <a:avLst/>
          </a:prstGeom>
        </p:spPr>
      </p:pic>
    </p:spTree>
    <p:extLst>
      <p:ext uri="{BB962C8B-B14F-4D97-AF65-F5344CB8AC3E}">
        <p14:creationId xmlns:p14="http://schemas.microsoft.com/office/powerpoint/2010/main" val="11010112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36076F-EEDD-47FF-85D5-E2F06C4676A3}"/>
              </a:ext>
            </a:extLst>
          </p:cNvPr>
          <p:cNvPicPr>
            <a:picLocks noChangeAspect="1"/>
          </p:cNvPicPr>
          <p:nvPr/>
        </p:nvPicPr>
        <p:blipFill>
          <a:blip r:embed="rId2"/>
          <a:stretch>
            <a:fillRect/>
          </a:stretch>
        </p:blipFill>
        <p:spPr>
          <a:xfrm>
            <a:off x="73916" y="231283"/>
            <a:ext cx="6828112" cy="3055885"/>
          </a:xfrm>
          <a:prstGeom prst="rect">
            <a:avLst/>
          </a:prstGeom>
        </p:spPr>
      </p:pic>
      <p:pic>
        <p:nvPicPr>
          <p:cNvPr id="7" name="Picture 6">
            <a:extLst>
              <a:ext uri="{FF2B5EF4-FFF2-40B4-BE49-F238E27FC236}">
                <a16:creationId xmlns:a16="http://schemas.microsoft.com/office/drawing/2014/main" id="{C5ECFCF0-F062-4084-A070-67152CC6A1DA}"/>
              </a:ext>
            </a:extLst>
          </p:cNvPr>
          <p:cNvPicPr>
            <a:picLocks noChangeAspect="1"/>
          </p:cNvPicPr>
          <p:nvPr/>
        </p:nvPicPr>
        <p:blipFill>
          <a:blip r:embed="rId3"/>
          <a:stretch>
            <a:fillRect/>
          </a:stretch>
        </p:blipFill>
        <p:spPr>
          <a:xfrm>
            <a:off x="132519" y="3429000"/>
            <a:ext cx="7696867" cy="2110923"/>
          </a:xfrm>
          <a:prstGeom prst="rect">
            <a:avLst/>
          </a:prstGeom>
        </p:spPr>
      </p:pic>
      <p:pic>
        <p:nvPicPr>
          <p:cNvPr id="9" name="Picture 8">
            <a:extLst>
              <a:ext uri="{FF2B5EF4-FFF2-40B4-BE49-F238E27FC236}">
                <a16:creationId xmlns:a16="http://schemas.microsoft.com/office/drawing/2014/main" id="{70560CF2-EB75-474A-AA0B-E8433854BF67}"/>
              </a:ext>
            </a:extLst>
          </p:cNvPr>
          <p:cNvPicPr>
            <a:picLocks noChangeAspect="1"/>
          </p:cNvPicPr>
          <p:nvPr/>
        </p:nvPicPr>
        <p:blipFill>
          <a:blip r:embed="rId4"/>
          <a:stretch>
            <a:fillRect/>
          </a:stretch>
        </p:blipFill>
        <p:spPr>
          <a:xfrm>
            <a:off x="243018" y="5860745"/>
            <a:ext cx="7475868" cy="670618"/>
          </a:xfrm>
          <a:prstGeom prst="rect">
            <a:avLst/>
          </a:prstGeom>
        </p:spPr>
      </p:pic>
    </p:spTree>
    <p:extLst>
      <p:ext uri="{BB962C8B-B14F-4D97-AF65-F5344CB8AC3E}">
        <p14:creationId xmlns:p14="http://schemas.microsoft.com/office/powerpoint/2010/main" val="23360044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0BE73F-B152-465F-97EF-0DC1A57C8217}"/>
              </a:ext>
            </a:extLst>
          </p:cNvPr>
          <p:cNvPicPr>
            <a:picLocks noChangeAspect="1"/>
          </p:cNvPicPr>
          <p:nvPr/>
        </p:nvPicPr>
        <p:blipFill>
          <a:blip r:embed="rId2"/>
          <a:stretch>
            <a:fillRect/>
          </a:stretch>
        </p:blipFill>
        <p:spPr>
          <a:xfrm>
            <a:off x="127220" y="1185823"/>
            <a:ext cx="7784327" cy="3189383"/>
          </a:xfrm>
          <a:prstGeom prst="rect">
            <a:avLst/>
          </a:prstGeom>
        </p:spPr>
      </p:pic>
      <p:sp>
        <p:nvSpPr>
          <p:cNvPr id="6" name="TextBox 5">
            <a:extLst>
              <a:ext uri="{FF2B5EF4-FFF2-40B4-BE49-F238E27FC236}">
                <a16:creationId xmlns:a16="http://schemas.microsoft.com/office/drawing/2014/main" id="{36EE29AF-C5E3-4894-98E8-80374B116CFF}"/>
              </a:ext>
            </a:extLst>
          </p:cNvPr>
          <p:cNvSpPr txBox="1"/>
          <p:nvPr/>
        </p:nvSpPr>
        <p:spPr>
          <a:xfrm>
            <a:off x="127220" y="344250"/>
            <a:ext cx="6094674" cy="369332"/>
          </a:xfrm>
          <a:prstGeom prst="rect">
            <a:avLst/>
          </a:prstGeom>
          <a:noFill/>
        </p:spPr>
        <p:txBody>
          <a:bodyPr wrap="square">
            <a:spAutoFit/>
          </a:bodyPr>
          <a:lstStyle/>
          <a:p>
            <a:r>
              <a:rPr lang="en-US" dirty="0"/>
              <a:t>https://code.quarkus.io/</a:t>
            </a:r>
          </a:p>
        </p:txBody>
      </p:sp>
      <p:sp>
        <p:nvSpPr>
          <p:cNvPr id="7" name="TextBox 6">
            <a:extLst>
              <a:ext uri="{FF2B5EF4-FFF2-40B4-BE49-F238E27FC236}">
                <a16:creationId xmlns:a16="http://schemas.microsoft.com/office/drawing/2014/main" id="{C61E89CD-881F-4A0E-B751-D112DB98BBCB}"/>
              </a:ext>
            </a:extLst>
          </p:cNvPr>
          <p:cNvSpPr txBox="1"/>
          <p:nvPr/>
        </p:nvSpPr>
        <p:spPr>
          <a:xfrm>
            <a:off x="294198" y="811033"/>
            <a:ext cx="3824578" cy="369332"/>
          </a:xfrm>
          <a:prstGeom prst="rect">
            <a:avLst/>
          </a:prstGeom>
          <a:noFill/>
        </p:spPr>
        <p:txBody>
          <a:bodyPr wrap="square" rtlCol="0">
            <a:spAutoFit/>
          </a:bodyPr>
          <a:lstStyle/>
          <a:p>
            <a:r>
              <a:rPr lang="en-US" dirty="0"/>
              <a:t>In search field type JAX-RS</a:t>
            </a:r>
          </a:p>
        </p:txBody>
      </p:sp>
    </p:spTree>
    <p:extLst>
      <p:ext uri="{BB962C8B-B14F-4D97-AF65-F5344CB8AC3E}">
        <p14:creationId xmlns:p14="http://schemas.microsoft.com/office/powerpoint/2010/main" val="29655920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ED9CBC9-0650-4EFB-95CC-C87CAD092ACD}"/>
              </a:ext>
            </a:extLst>
          </p:cNvPr>
          <p:cNvSpPr txBox="1"/>
          <p:nvPr/>
        </p:nvSpPr>
        <p:spPr>
          <a:xfrm>
            <a:off x="208726" y="0"/>
            <a:ext cx="4214192" cy="369332"/>
          </a:xfrm>
          <a:prstGeom prst="rect">
            <a:avLst/>
          </a:prstGeom>
          <a:noFill/>
        </p:spPr>
        <p:txBody>
          <a:bodyPr wrap="square" rtlCol="0">
            <a:spAutoFit/>
          </a:bodyPr>
          <a:lstStyle/>
          <a:p>
            <a:r>
              <a:rPr lang="en-US" b="1" dirty="0" err="1">
                <a:solidFill>
                  <a:srgbClr val="FF0000"/>
                </a:solidFill>
              </a:rPr>
              <a:t>Quarkus</a:t>
            </a:r>
            <a:r>
              <a:rPr lang="en-US" b="1" dirty="0">
                <a:solidFill>
                  <a:srgbClr val="FF0000"/>
                </a:solidFill>
              </a:rPr>
              <a:t> Sample Application</a:t>
            </a:r>
          </a:p>
        </p:txBody>
      </p:sp>
      <p:pic>
        <p:nvPicPr>
          <p:cNvPr id="10" name="Picture 9">
            <a:extLst>
              <a:ext uri="{FF2B5EF4-FFF2-40B4-BE49-F238E27FC236}">
                <a16:creationId xmlns:a16="http://schemas.microsoft.com/office/drawing/2014/main" id="{A33F963B-DE80-4A27-8AF9-F2FCD4B9C23D}"/>
              </a:ext>
            </a:extLst>
          </p:cNvPr>
          <p:cNvPicPr>
            <a:picLocks noChangeAspect="1"/>
          </p:cNvPicPr>
          <p:nvPr/>
        </p:nvPicPr>
        <p:blipFill>
          <a:blip r:embed="rId2"/>
          <a:stretch>
            <a:fillRect/>
          </a:stretch>
        </p:blipFill>
        <p:spPr>
          <a:xfrm>
            <a:off x="208726" y="696435"/>
            <a:ext cx="11857748" cy="4214225"/>
          </a:xfrm>
          <a:prstGeom prst="rect">
            <a:avLst/>
          </a:prstGeom>
        </p:spPr>
      </p:pic>
    </p:spTree>
    <p:extLst>
      <p:ext uri="{BB962C8B-B14F-4D97-AF65-F5344CB8AC3E}">
        <p14:creationId xmlns:p14="http://schemas.microsoft.com/office/powerpoint/2010/main" val="40787046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658711-9E1F-49B7-A015-8DFB5CF8DCD4}"/>
              </a:ext>
            </a:extLst>
          </p:cNvPr>
          <p:cNvPicPr>
            <a:picLocks noChangeAspect="1"/>
          </p:cNvPicPr>
          <p:nvPr/>
        </p:nvPicPr>
        <p:blipFill>
          <a:blip r:embed="rId2"/>
          <a:stretch>
            <a:fillRect/>
          </a:stretch>
        </p:blipFill>
        <p:spPr>
          <a:xfrm>
            <a:off x="151695" y="213128"/>
            <a:ext cx="7417257" cy="2823804"/>
          </a:xfrm>
          <a:prstGeom prst="rect">
            <a:avLst/>
          </a:prstGeom>
        </p:spPr>
      </p:pic>
      <p:pic>
        <p:nvPicPr>
          <p:cNvPr id="5" name="Picture 4">
            <a:extLst>
              <a:ext uri="{FF2B5EF4-FFF2-40B4-BE49-F238E27FC236}">
                <a16:creationId xmlns:a16="http://schemas.microsoft.com/office/drawing/2014/main" id="{316DC59C-29BD-41C2-BED9-75F9B15CBD65}"/>
              </a:ext>
            </a:extLst>
          </p:cNvPr>
          <p:cNvPicPr>
            <a:picLocks noChangeAspect="1"/>
          </p:cNvPicPr>
          <p:nvPr/>
        </p:nvPicPr>
        <p:blipFill>
          <a:blip r:embed="rId3"/>
          <a:stretch>
            <a:fillRect/>
          </a:stretch>
        </p:blipFill>
        <p:spPr>
          <a:xfrm>
            <a:off x="151695" y="3622287"/>
            <a:ext cx="7291706" cy="2709787"/>
          </a:xfrm>
          <a:prstGeom prst="rect">
            <a:avLst/>
          </a:prstGeom>
        </p:spPr>
      </p:pic>
    </p:spTree>
    <p:extLst>
      <p:ext uri="{BB962C8B-B14F-4D97-AF65-F5344CB8AC3E}">
        <p14:creationId xmlns:p14="http://schemas.microsoft.com/office/powerpoint/2010/main" val="40201130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F3C624-77D6-4F81-B2FA-EF69FEA73C9E}"/>
              </a:ext>
            </a:extLst>
          </p:cNvPr>
          <p:cNvPicPr>
            <a:picLocks noChangeAspect="1"/>
          </p:cNvPicPr>
          <p:nvPr/>
        </p:nvPicPr>
        <p:blipFill>
          <a:blip r:embed="rId2"/>
          <a:stretch>
            <a:fillRect/>
          </a:stretch>
        </p:blipFill>
        <p:spPr>
          <a:xfrm>
            <a:off x="262393" y="847052"/>
            <a:ext cx="3991828" cy="5163896"/>
          </a:xfrm>
          <a:prstGeom prst="rect">
            <a:avLst/>
          </a:prstGeom>
        </p:spPr>
      </p:pic>
      <p:sp>
        <p:nvSpPr>
          <p:cNvPr id="5" name="TextBox 4">
            <a:extLst>
              <a:ext uri="{FF2B5EF4-FFF2-40B4-BE49-F238E27FC236}">
                <a16:creationId xmlns:a16="http://schemas.microsoft.com/office/drawing/2014/main" id="{EE385581-ABC6-4C7F-A494-8BAF211FE3E7}"/>
              </a:ext>
            </a:extLst>
          </p:cNvPr>
          <p:cNvSpPr txBox="1"/>
          <p:nvPr/>
        </p:nvSpPr>
        <p:spPr>
          <a:xfrm>
            <a:off x="333954" y="174929"/>
            <a:ext cx="4532243" cy="369332"/>
          </a:xfrm>
          <a:prstGeom prst="rect">
            <a:avLst/>
          </a:prstGeom>
          <a:noFill/>
        </p:spPr>
        <p:txBody>
          <a:bodyPr wrap="square" rtlCol="0">
            <a:spAutoFit/>
          </a:bodyPr>
          <a:lstStyle/>
          <a:p>
            <a:r>
              <a:rPr lang="en-US" b="1" dirty="0">
                <a:solidFill>
                  <a:srgbClr val="FF0000"/>
                </a:solidFill>
              </a:rPr>
              <a:t>Command to compile </a:t>
            </a:r>
            <a:r>
              <a:rPr lang="en-US" b="1" dirty="0" err="1">
                <a:solidFill>
                  <a:srgbClr val="FF0000"/>
                </a:solidFill>
              </a:rPr>
              <a:t>Quarkus</a:t>
            </a:r>
            <a:r>
              <a:rPr lang="en-US" b="1" dirty="0">
                <a:solidFill>
                  <a:srgbClr val="FF0000"/>
                </a:solidFill>
              </a:rPr>
              <a:t> code:</a:t>
            </a:r>
          </a:p>
        </p:txBody>
      </p:sp>
      <p:pic>
        <p:nvPicPr>
          <p:cNvPr id="8" name="Picture 7">
            <a:extLst>
              <a:ext uri="{FF2B5EF4-FFF2-40B4-BE49-F238E27FC236}">
                <a16:creationId xmlns:a16="http://schemas.microsoft.com/office/drawing/2014/main" id="{5BFE07FF-FCB2-4E30-A941-0E4BA37E4730}"/>
              </a:ext>
            </a:extLst>
          </p:cNvPr>
          <p:cNvPicPr>
            <a:picLocks noChangeAspect="1"/>
          </p:cNvPicPr>
          <p:nvPr/>
        </p:nvPicPr>
        <p:blipFill>
          <a:blip r:embed="rId3"/>
          <a:stretch>
            <a:fillRect/>
          </a:stretch>
        </p:blipFill>
        <p:spPr>
          <a:xfrm>
            <a:off x="4671413" y="847052"/>
            <a:ext cx="7313923" cy="3464806"/>
          </a:xfrm>
          <a:prstGeom prst="rect">
            <a:avLst/>
          </a:prstGeom>
        </p:spPr>
      </p:pic>
    </p:spTree>
    <p:extLst>
      <p:ext uri="{BB962C8B-B14F-4D97-AF65-F5344CB8AC3E}">
        <p14:creationId xmlns:p14="http://schemas.microsoft.com/office/powerpoint/2010/main" val="21349178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84DBF8-19F3-4ACB-B533-CEE0B9CC1CF6}"/>
              </a:ext>
            </a:extLst>
          </p:cNvPr>
          <p:cNvPicPr>
            <a:picLocks noChangeAspect="1"/>
          </p:cNvPicPr>
          <p:nvPr/>
        </p:nvPicPr>
        <p:blipFill>
          <a:blip r:embed="rId2"/>
          <a:stretch>
            <a:fillRect/>
          </a:stretch>
        </p:blipFill>
        <p:spPr>
          <a:xfrm>
            <a:off x="87463" y="90424"/>
            <a:ext cx="8918873" cy="3519662"/>
          </a:xfrm>
          <a:prstGeom prst="rect">
            <a:avLst/>
          </a:prstGeom>
        </p:spPr>
      </p:pic>
      <p:pic>
        <p:nvPicPr>
          <p:cNvPr id="6" name="Picture 5">
            <a:extLst>
              <a:ext uri="{FF2B5EF4-FFF2-40B4-BE49-F238E27FC236}">
                <a16:creationId xmlns:a16="http://schemas.microsoft.com/office/drawing/2014/main" id="{A4EC5AA3-36C5-45BF-A291-61576532841E}"/>
              </a:ext>
            </a:extLst>
          </p:cNvPr>
          <p:cNvPicPr>
            <a:picLocks noChangeAspect="1"/>
          </p:cNvPicPr>
          <p:nvPr/>
        </p:nvPicPr>
        <p:blipFill>
          <a:blip r:embed="rId3"/>
          <a:stretch>
            <a:fillRect/>
          </a:stretch>
        </p:blipFill>
        <p:spPr>
          <a:xfrm>
            <a:off x="186777" y="3755413"/>
            <a:ext cx="5616427" cy="2034716"/>
          </a:xfrm>
          <a:prstGeom prst="rect">
            <a:avLst/>
          </a:prstGeom>
        </p:spPr>
      </p:pic>
      <p:pic>
        <p:nvPicPr>
          <p:cNvPr id="8" name="Picture 7">
            <a:extLst>
              <a:ext uri="{FF2B5EF4-FFF2-40B4-BE49-F238E27FC236}">
                <a16:creationId xmlns:a16="http://schemas.microsoft.com/office/drawing/2014/main" id="{8B17E3A5-925C-453C-8D65-C883C3740639}"/>
              </a:ext>
            </a:extLst>
          </p:cNvPr>
          <p:cNvPicPr>
            <a:picLocks noChangeAspect="1"/>
          </p:cNvPicPr>
          <p:nvPr/>
        </p:nvPicPr>
        <p:blipFill>
          <a:blip r:embed="rId4"/>
          <a:stretch>
            <a:fillRect/>
          </a:stretch>
        </p:blipFill>
        <p:spPr>
          <a:xfrm>
            <a:off x="6284767" y="4157827"/>
            <a:ext cx="5585944" cy="975445"/>
          </a:xfrm>
          <a:prstGeom prst="rect">
            <a:avLst/>
          </a:prstGeom>
        </p:spPr>
      </p:pic>
    </p:spTree>
    <p:extLst>
      <p:ext uri="{BB962C8B-B14F-4D97-AF65-F5344CB8AC3E}">
        <p14:creationId xmlns:p14="http://schemas.microsoft.com/office/powerpoint/2010/main" val="30589298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DBA2B7-6497-41DE-A48C-FAA558EB670F}"/>
              </a:ext>
            </a:extLst>
          </p:cNvPr>
          <p:cNvPicPr>
            <a:picLocks noChangeAspect="1"/>
          </p:cNvPicPr>
          <p:nvPr/>
        </p:nvPicPr>
        <p:blipFill>
          <a:blip r:embed="rId2"/>
          <a:stretch>
            <a:fillRect/>
          </a:stretch>
        </p:blipFill>
        <p:spPr>
          <a:xfrm>
            <a:off x="214684" y="96710"/>
            <a:ext cx="6029699" cy="2228664"/>
          </a:xfrm>
          <a:prstGeom prst="rect">
            <a:avLst/>
          </a:prstGeom>
        </p:spPr>
      </p:pic>
      <p:pic>
        <p:nvPicPr>
          <p:cNvPr id="5" name="Picture 4">
            <a:extLst>
              <a:ext uri="{FF2B5EF4-FFF2-40B4-BE49-F238E27FC236}">
                <a16:creationId xmlns:a16="http://schemas.microsoft.com/office/drawing/2014/main" id="{D5B339F9-D033-4C4F-AD36-091C2A65F020}"/>
              </a:ext>
            </a:extLst>
          </p:cNvPr>
          <p:cNvPicPr>
            <a:picLocks noChangeAspect="1"/>
          </p:cNvPicPr>
          <p:nvPr/>
        </p:nvPicPr>
        <p:blipFill>
          <a:blip r:embed="rId3"/>
          <a:stretch>
            <a:fillRect/>
          </a:stretch>
        </p:blipFill>
        <p:spPr>
          <a:xfrm>
            <a:off x="214684" y="2546008"/>
            <a:ext cx="8159437" cy="3973233"/>
          </a:xfrm>
          <a:prstGeom prst="rect">
            <a:avLst/>
          </a:prstGeom>
        </p:spPr>
      </p:pic>
    </p:spTree>
    <p:extLst>
      <p:ext uri="{BB962C8B-B14F-4D97-AF65-F5344CB8AC3E}">
        <p14:creationId xmlns:p14="http://schemas.microsoft.com/office/powerpoint/2010/main" val="36156782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F72C48-110F-4F36-A82F-FB6349BB3DE0}"/>
              </a:ext>
            </a:extLst>
          </p:cNvPr>
          <p:cNvPicPr>
            <a:picLocks noChangeAspect="1"/>
          </p:cNvPicPr>
          <p:nvPr/>
        </p:nvPicPr>
        <p:blipFill>
          <a:blip r:embed="rId2"/>
          <a:stretch>
            <a:fillRect/>
          </a:stretch>
        </p:blipFill>
        <p:spPr>
          <a:xfrm>
            <a:off x="98893" y="439284"/>
            <a:ext cx="9548687" cy="2796782"/>
          </a:xfrm>
          <a:prstGeom prst="rect">
            <a:avLst/>
          </a:prstGeom>
        </p:spPr>
      </p:pic>
      <p:sp>
        <p:nvSpPr>
          <p:cNvPr id="4" name="TextBox 3">
            <a:extLst>
              <a:ext uri="{FF2B5EF4-FFF2-40B4-BE49-F238E27FC236}">
                <a16:creationId xmlns:a16="http://schemas.microsoft.com/office/drawing/2014/main" id="{BD8C261E-026A-42C1-82DF-DC8C42C22B10}"/>
              </a:ext>
            </a:extLst>
          </p:cNvPr>
          <p:cNvSpPr txBox="1"/>
          <p:nvPr/>
        </p:nvSpPr>
        <p:spPr>
          <a:xfrm>
            <a:off x="128960" y="69952"/>
            <a:ext cx="3784821" cy="369332"/>
          </a:xfrm>
          <a:prstGeom prst="rect">
            <a:avLst/>
          </a:prstGeom>
          <a:noFill/>
        </p:spPr>
        <p:txBody>
          <a:bodyPr wrap="square" rtlCol="0">
            <a:spAutoFit/>
          </a:bodyPr>
          <a:lstStyle/>
          <a:p>
            <a:r>
              <a:rPr lang="en-US" b="1" dirty="0">
                <a:solidFill>
                  <a:srgbClr val="FF0000"/>
                </a:solidFill>
              </a:rPr>
              <a:t>Compile application</a:t>
            </a:r>
          </a:p>
        </p:txBody>
      </p:sp>
      <p:pic>
        <p:nvPicPr>
          <p:cNvPr id="6" name="Picture 5">
            <a:extLst>
              <a:ext uri="{FF2B5EF4-FFF2-40B4-BE49-F238E27FC236}">
                <a16:creationId xmlns:a16="http://schemas.microsoft.com/office/drawing/2014/main" id="{E4CF369C-354D-4D93-AFFA-2B7A13AB6D3F}"/>
              </a:ext>
            </a:extLst>
          </p:cNvPr>
          <p:cNvPicPr>
            <a:picLocks noChangeAspect="1"/>
          </p:cNvPicPr>
          <p:nvPr/>
        </p:nvPicPr>
        <p:blipFill>
          <a:blip r:embed="rId3"/>
          <a:stretch>
            <a:fillRect/>
          </a:stretch>
        </p:blipFill>
        <p:spPr>
          <a:xfrm>
            <a:off x="98893" y="3716430"/>
            <a:ext cx="6865362" cy="2888738"/>
          </a:xfrm>
          <a:prstGeom prst="rect">
            <a:avLst/>
          </a:prstGeom>
        </p:spPr>
      </p:pic>
    </p:spTree>
    <p:extLst>
      <p:ext uri="{BB962C8B-B14F-4D97-AF65-F5344CB8AC3E}">
        <p14:creationId xmlns:p14="http://schemas.microsoft.com/office/powerpoint/2010/main" val="38392962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9A8002-5011-4997-A606-66813B940366}"/>
              </a:ext>
            </a:extLst>
          </p:cNvPr>
          <p:cNvPicPr>
            <a:picLocks noChangeAspect="1"/>
          </p:cNvPicPr>
          <p:nvPr/>
        </p:nvPicPr>
        <p:blipFill>
          <a:blip r:embed="rId2"/>
          <a:stretch>
            <a:fillRect/>
          </a:stretch>
        </p:blipFill>
        <p:spPr>
          <a:xfrm>
            <a:off x="194130" y="257374"/>
            <a:ext cx="9960034" cy="1428303"/>
          </a:xfrm>
          <a:prstGeom prst="rect">
            <a:avLst/>
          </a:prstGeom>
        </p:spPr>
      </p:pic>
      <p:pic>
        <p:nvPicPr>
          <p:cNvPr id="5" name="Picture 4">
            <a:extLst>
              <a:ext uri="{FF2B5EF4-FFF2-40B4-BE49-F238E27FC236}">
                <a16:creationId xmlns:a16="http://schemas.microsoft.com/office/drawing/2014/main" id="{064EEA0F-6980-4F39-82BC-81C9DF385759}"/>
              </a:ext>
            </a:extLst>
          </p:cNvPr>
          <p:cNvPicPr>
            <a:picLocks noChangeAspect="1"/>
          </p:cNvPicPr>
          <p:nvPr/>
        </p:nvPicPr>
        <p:blipFill>
          <a:blip r:embed="rId3"/>
          <a:stretch>
            <a:fillRect/>
          </a:stretch>
        </p:blipFill>
        <p:spPr>
          <a:xfrm>
            <a:off x="194130" y="1904410"/>
            <a:ext cx="6988626" cy="4782264"/>
          </a:xfrm>
          <a:prstGeom prst="rect">
            <a:avLst/>
          </a:prstGeom>
        </p:spPr>
      </p:pic>
    </p:spTree>
    <p:extLst>
      <p:ext uri="{BB962C8B-B14F-4D97-AF65-F5344CB8AC3E}">
        <p14:creationId xmlns:p14="http://schemas.microsoft.com/office/powerpoint/2010/main" val="12144882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2B80C1-9BD6-4E85-A3F1-FD3AA04AC44E}"/>
              </a:ext>
            </a:extLst>
          </p:cNvPr>
          <p:cNvSpPr txBox="1"/>
          <p:nvPr/>
        </p:nvSpPr>
        <p:spPr>
          <a:xfrm>
            <a:off x="230588" y="111318"/>
            <a:ext cx="3164619" cy="369332"/>
          </a:xfrm>
          <a:prstGeom prst="rect">
            <a:avLst/>
          </a:prstGeom>
          <a:noFill/>
        </p:spPr>
        <p:txBody>
          <a:bodyPr wrap="square" rtlCol="0">
            <a:spAutoFit/>
          </a:bodyPr>
          <a:lstStyle/>
          <a:p>
            <a:r>
              <a:rPr lang="en-US" b="1" dirty="0">
                <a:solidFill>
                  <a:srgbClr val="FF0000"/>
                </a:solidFill>
              </a:rPr>
              <a:t>Lets package our application</a:t>
            </a:r>
          </a:p>
        </p:txBody>
      </p:sp>
      <p:sp>
        <p:nvSpPr>
          <p:cNvPr id="6" name="TextBox 5">
            <a:extLst>
              <a:ext uri="{FF2B5EF4-FFF2-40B4-BE49-F238E27FC236}">
                <a16:creationId xmlns:a16="http://schemas.microsoft.com/office/drawing/2014/main" id="{52FAB3DA-95DA-4306-BCED-BF31B6886BAF}"/>
              </a:ext>
            </a:extLst>
          </p:cNvPr>
          <p:cNvSpPr txBox="1"/>
          <p:nvPr/>
        </p:nvSpPr>
        <p:spPr>
          <a:xfrm>
            <a:off x="230588" y="3331597"/>
            <a:ext cx="6138407" cy="369332"/>
          </a:xfrm>
          <a:prstGeom prst="rect">
            <a:avLst/>
          </a:prstGeom>
          <a:noFill/>
        </p:spPr>
        <p:txBody>
          <a:bodyPr wrap="square" rtlCol="0">
            <a:spAutoFit/>
          </a:bodyPr>
          <a:lstStyle/>
          <a:p>
            <a:r>
              <a:rPr lang="en-US" b="1" dirty="0">
                <a:solidFill>
                  <a:srgbClr val="FF0000"/>
                </a:solidFill>
              </a:rPr>
              <a:t>Now we will have new folder -target inside our package </a:t>
            </a:r>
          </a:p>
        </p:txBody>
      </p:sp>
      <p:pic>
        <p:nvPicPr>
          <p:cNvPr id="8" name="Picture 7">
            <a:extLst>
              <a:ext uri="{FF2B5EF4-FFF2-40B4-BE49-F238E27FC236}">
                <a16:creationId xmlns:a16="http://schemas.microsoft.com/office/drawing/2014/main" id="{6186952C-5B81-4342-A4D9-0393329DE0C8}"/>
              </a:ext>
            </a:extLst>
          </p:cNvPr>
          <p:cNvPicPr>
            <a:picLocks noChangeAspect="1"/>
          </p:cNvPicPr>
          <p:nvPr/>
        </p:nvPicPr>
        <p:blipFill>
          <a:blip r:embed="rId2"/>
          <a:stretch>
            <a:fillRect/>
          </a:stretch>
        </p:blipFill>
        <p:spPr>
          <a:xfrm>
            <a:off x="443377" y="3973246"/>
            <a:ext cx="5532599" cy="1996613"/>
          </a:xfrm>
          <a:prstGeom prst="rect">
            <a:avLst/>
          </a:prstGeom>
        </p:spPr>
      </p:pic>
      <p:pic>
        <p:nvPicPr>
          <p:cNvPr id="10" name="Picture 9">
            <a:extLst>
              <a:ext uri="{FF2B5EF4-FFF2-40B4-BE49-F238E27FC236}">
                <a16:creationId xmlns:a16="http://schemas.microsoft.com/office/drawing/2014/main" id="{87F69274-AC53-439D-8B85-B67A90F211EF}"/>
              </a:ext>
            </a:extLst>
          </p:cNvPr>
          <p:cNvPicPr>
            <a:picLocks noChangeAspect="1"/>
          </p:cNvPicPr>
          <p:nvPr/>
        </p:nvPicPr>
        <p:blipFill>
          <a:blip r:embed="rId3"/>
          <a:stretch>
            <a:fillRect/>
          </a:stretch>
        </p:blipFill>
        <p:spPr>
          <a:xfrm>
            <a:off x="157208" y="471129"/>
            <a:ext cx="7552074" cy="3170195"/>
          </a:xfrm>
          <a:prstGeom prst="rect">
            <a:avLst/>
          </a:prstGeom>
        </p:spPr>
      </p:pic>
    </p:spTree>
    <p:extLst>
      <p:ext uri="{BB962C8B-B14F-4D97-AF65-F5344CB8AC3E}">
        <p14:creationId xmlns:p14="http://schemas.microsoft.com/office/powerpoint/2010/main" val="829256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31E81F-4ED8-418D-878E-0F4DB0C6B9C1}"/>
              </a:ext>
            </a:extLst>
          </p:cNvPr>
          <p:cNvSpPr txBox="1"/>
          <p:nvPr/>
        </p:nvSpPr>
        <p:spPr>
          <a:xfrm>
            <a:off x="89783" y="336058"/>
            <a:ext cx="12012434" cy="923330"/>
          </a:xfrm>
          <a:prstGeom prst="rect">
            <a:avLst/>
          </a:prstGeom>
          <a:noFill/>
        </p:spPr>
        <p:txBody>
          <a:bodyPr wrap="square">
            <a:spAutoFit/>
          </a:bodyPr>
          <a:lstStyle/>
          <a:p>
            <a:r>
              <a:rPr lang="ka-GE" b="1" dirty="0">
                <a:solidFill>
                  <a:srgbClr val="FF0000"/>
                </a:solidFill>
              </a:rPr>
              <a:t>რეალურ დროში ანალიტიკა (</a:t>
            </a:r>
            <a:r>
              <a:rPr lang="en-US" b="1" dirty="0">
                <a:solidFill>
                  <a:srgbClr val="FF0000"/>
                </a:solidFill>
              </a:rPr>
              <a:t>RTA</a:t>
            </a:r>
            <a:r>
              <a:rPr lang="ka-GE" b="1" dirty="0">
                <a:solidFill>
                  <a:srgbClr val="FF0000"/>
                </a:solidFill>
              </a:rPr>
              <a:t>) </a:t>
            </a:r>
            <a:r>
              <a:rPr lang="ka-GE" dirty="0"/>
              <a:t>მნიშვნელოვნად განსხვავდება პაკეტური დამუშავებისგან, სადაც მონაცემებს ვაგროვებთ პაკეტებად და შემდეგ ვამუშავებთ, ხშირად ხდომილობის დროისა და დამუშავების დროის შორის საკმაოდ დიდი შეფერხებით. ფიგურა 1-3 ვიზუალურად წარმოადგენს პაკეტურ დამუშავებას.</a:t>
            </a:r>
            <a:endParaRPr lang="en-US" dirty="0"/>
          </a:p>
        </p:txBody>
      </p:sp>
      <p:sp>
        <p:nvSpPr>
          <p:cNvPr id="7" name="TextBox 6">
            <a:extLst>
              <a:ext uri="{FF2B5EF4-FFF2-40B4-BE49-F238E27FC236}">
                <a16:creationId xmlns:a16="http://schemas.microsoft.com/office/drawing/2014/main" id="{E85AD24A-18F8-42FA-924B-8FF454ABFE6C}"/>
              </a:ext>
            </a:extLst>
          </p:cNvPr>
          <p:cNvSpPr txBox="1"/>
          <p:nvPr/>
        </p:nvSpPr>
        <p:spPr>
          <a:xfrm>
            <a:off x="468963" y="3441506"/>
            <a:ext cx="11084282" cy="646331"/>
          </a:xfrm>
          <a:prstGeom prst="rect">
            <a:avLst/>
          </a:prstGeom>
          <a:noFill/>
        </p:spPr>
        <p:txBody>
          <a:bodyPr wrap="square">
            <a:spAutoFit/>
          </a:bodyPr>
          <a:lstStyle/>
          <a:p>
            <a:r>
              <a:rPr lang="ka-GE" dirty="0"/>
              <a:t>რეალურ დროში ანალიტიკის შემთხვევაში ჩვენ ვრეაგირებთ მყისიერად ხდომილობის შემდეგ, როგორც ნაჩვენებია ფიგურაში 1-4.</a:t>
            </a:r>
            <a:endParaRPr lang="en-US" dirty="0"/>
          </a:p>
        </p:txBody>
      </p:sp>
      <p:pic>
        <p:nvPicPr>
          <p:cNvPr id="9" name="Picture 8">
            <a:extLst>
              <a:ext uri="{FF2B5EF4-FFF2-40B4-BE49-F238E27FC236}">
                <a16:creationId xmlns:a16="http://schemas.microsoft.com/office/drawing/2014/main" id="{0B9B0C1A-BF84-4613-94FC-C3F1F13F5856}"/>
              </a:ext>
            </a:extLst>
          </p:cNvPr>
          <p:cNvPicPr>
            <a:picLocks noChangeAspect="1"/>
          </p:cNvPicPr>
          <p:nvPr/>
        </p:nvPicPr>
        <p:blipFill>
          <a:blip r:embed="rId2"/>
          <a:stretch>
            <a:fillRect/>
          </a:stretch>
        </p:blipFill>
        <p:spPr>
          <a:xfrm>
            <a:off x="468963" y="4300842"/>
            <a:ext cx="7267656" cy="2186206"/>
          </a:xfrm>
          <a:prstGeom prst="rect">
            <a:avLst/>
          </a:prstGeom>
        </p:spPr>
      </p:pic>
      <p:pic>
        <p:nvPicPr>
          <p:cNvPr id="11" name="Picture 10">
            <a:extLst>
              <a:ext uri="{FF2B5EF4-FFF2-40B4-BE49-F238E27FC236}">
                <a16:creationId xmlns:a16="http://schemas.microsoft.com/office/drawing/2014/main" id="{6ABF2B29-F77B-461F-8CE5-007987F7CC03}"/>
              </a:ext>
            </a:extLst>
          </p:cNvPr>
          <p:cNvPicPr>
            <a:picLocks noChangeAspect="1"/>
          </p:cNvPicPr>
          <p:nvPr/>
        </p:nvPicPr>
        <p:blipFill>
          <a:blip r:embed="rId3"/>
          <a:stretch>
            <a:fillRect/>
          </a:stretch>
        </p:blipFill>
        <p:spPr>
          <a:xfrm>
            <a:off x="625588" y="1259388"/>
            <a:ext cx="6954406" cy="2053746"/>
          </a:xfrm>
          <a:prstGeom prst="rect">
            <a:avLst/>
          </a:prstGeom>
        </p:spPr>
      </p:pic>
    </p:spTree>
    <p:extLst>
      <p:ext uri="{BB962C8B-B14F-4D97-AF65-F5344CB8AC3E}">
        <p14:creationId xmlns:p14="http://schemas.microsoft.com/office/powerpoint/2010/main" val="24050689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312FFB-E2C4-4830-B4C2-6E364CA81C15}"/>
              </a:ext>
            </a:extLst>
          </p:cNvPr>
          <p:cNvSpPr txBox="1"/>
          <p:nvPr/>
        </p:nvSpPr>
        <p:spPr>
          <a:xfrm>
            <a:off x="302150" y="0"/>
            <a:ext cx="3530379" cy="369332"/>
          </a:xfrm>
          <a:prstGeom prst="rect">
            <a:avLst/>
          </a:prstGeom>
          <a:noFill/>
        </p:spPr>
        <p:txBody>
          <a:bodyPr wrap="square" rtlCol="0">
            <a:spAutoFit/>
          </a:bodyPr>
          <a:lstStyle/>
          <a:p>
            <a:r>
              <a:rPr lang="en-US" b="1" dirty="0">
                <a:solidFill>
                  <a:srgbClr val="FF0000"/>
                </a:solidFill>
              </a:rPr>
              <a:t>We have runner jar file</a:t>
            </a:r>
          </a:p>
        </p:txBody>
      </p:sp>
      <p:pic>
        <p:nvPicPr>
          <p:cNvPr id="8" name="Picture 7">
            <a:extLst>
              <a:ext uri="{FF2B5EF4-FFF2-40B4-BE49-F238E27FC236}">
                <a16:creationId xmlns:a16="http://schemas.microsoft.com/office/drawing/2014/main" id="{B1BFFD86-A867-44EF-A071-932C805A11B1}"/>
              </a:ext>
            </a:extLst>
          </p:cNvPr>
          <p:cNvPicPr>
            <a:picLocks noChangeAspect="1"/>
          </p:cNvPicPr>
          <p:nvPr/>
        </p:nvPicPr>
        <p:blipFill>
          <a:blip r:embed="rId2"/>
          <a:stretch>
            <a:fillRect/>
          </a:stretch>
        </p:blipFill>
        <p:spPr>
          <a:xfrm>
            <a:off x="302150" y="369332"/>
            <a:ext cx="6353092" cy="3090693"/>
          </a:xfrm>
          <a:prstGeom prst="rect">
            <a:avLst/>
          </a:prstGeom>
        </p:spPr>
      </p:pic>
      <p:pic>
        <p:nvPicPr>
          <p:cNvPr id="10" name="Picture 9">
            <a:extLst>
              <a:ext uri="{FF2B5EF4-FFF2-40B4-BE49-F238E27FC236}">
                <a16:creationId xmlns:a16="http://schemas.microsoft.com/office/drawing/2014/main" id="{503B146E-2B44-4638-A402-0C701ED2D766}"/>
              </a:ext>
            </a:extLst>
          </p:cNvPr>
          <p:cNvPicPr>
            <a:picLocks noChangeAspect="1"/>
          </p:cNvPicPr>
          <p:nvPr/>
        </p:nvPicPr>
        <p:blipFill>
          <a:blip r:embed="rId3"/>
          <a:stretch>
            <a:fillRect/>
          </a:stretch>
        </p:blipFill>
        <p:spPr>
          <a:xfrm>
            <a:off x="231913" y="3829357"/>
            <a:ext cx="11213990" cy="1216313"/>
          </a:xfrm>
          <a:prstGeom prst="rect">
            <a:avLst/>
          </a:prstGeom>
        </p:spPr>
      </p:pic>
      <p:pic>
        <p:nvPicPr>
          <p:cNvPr id="12" name="Picture 11">
            <a:extLst>
              <a:ext uri="{FF2B5EF4-FFF2-40B4-BE49-F238E27FC236}">
                <a16:creationId xmlns:a16="http://schemas.microsoft.com/office/drawing/2014/main" id="{35016438-9195-44DB-9075-8FB2D57E2020}"/>
              </a:ext>
            </a:extLst>
          </p:cNvPr>
          <p:cNvPicPr>
            <a:picLocks noChangeAspect="1"/>
          </p:cNvPicPr>
          <p:nvPr/>
        </p:nvPicPr>
        <p:blipFill>
          <a:blip r:embed="rId4"/>
          <a:stretch>
            <a:fillRect/>
          </a:stretch>
        </p:blipFill>
        <p:spPr>
          <a:xfrm>
            <a:off x="231913" y="5149567"/>
            <a:ext cx="6111770" cy="1425063"/>
          </a:xfrm>
          <a:prstGeom prst="rect">
            <a:avLst/>
          </a:prstGeom>
        </p:spPr>
      </p:pic>
    </p:spTree>
    <p:extLst>
      <p:ext uri="{BB962C8B-B14F-4D97-AF65-F5344CB8AC3E}">
        <p14:creationId xmlns:p14="http://schemas.microsoft.com/office/powerpoint/2010/main" val="21747801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61514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46729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99188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80972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27467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77364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7009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8489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2208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936FB49-187D-4EBE-9B80-04D45EC2413B}"/>
              </a:ext>
            </a:extLst>
          </p:cNvPr>
          <p:cNvSpPr txBox="1"/>
          <p:nvPr/>
        </p:nvSpPr>
        <p:spPr>
          <a:xfrm>
            <a:off x="341906" y="590183"/>
            <a:ext cx="11465781" cy="3970318"/>
          </a:xfrm>
          <a:prstGeom prst="rect">
            <a:avLst/>
          </a:prstGeom>
          <a:noFill/>
        </p:spPr>
        <p:txBody>
          <a:bodyPr wrap="square">
            <a:spAutoFit/>
          </a:bodyPr>
          <a:lstStyle/>
          <a:p>
            <a:r>
              <a:rPr lang="en-US" dirty="0"/>
              <a:t>Lambda </a:t>
            </a:r>
            <a:r>
              <a:rPr lang="ka-GE" dirty="0"/>
              <a:t>არქიტექტურა შედგება სამი ფენისგან:</a:t>
            </a:r>
          </a:p>
          <a:p>
            <a:endParaRPr lang="ka-GE" dirty="0"/>
          </a:p>
          <a:p>
            <a:pPr>
              <a:buFont typeface="+mj-lt"/>
              <a:buAutoNum type="arabicPeriod"/>
            </a:pPr>
            <a:r>
              <a:rPr lang="ka-GE" b="1" dirty="0"/>
              <a:t>პაკეტური ფენა</a:t>
            </a:r>
            <a:br>
              <a:rPr lang="ka-GE" dirty="0"/>
            </a:br>
            <a:r>
              <a:rPr lang="ka-GE" dirty="0"/>
              <a:t>პაკეტური დამუშავების სისტემა, როგორიცაა </a:t>
            </a:r>
            <a:r>
              <a:rPr lang="en-US" dirty="0"/>
              <a:t>Apache Hadoop. </a:t>
            </a:r>
            <a:r>
              <a:rPr lang="ka-GE" dirty="0"/>
              <a:t>ის პასუხისმგებელია დიდი მოცულობის მონაცემების პარალელურ რეჟიმში პაკეტურად დამუშავებაზე.</a:t>
            </a:r>
          </a:p>
          <a:p>
            <a:pPr>
              <a:buFont typeface="+mj-lt"/>
              <a:buAutoNum type="arabicPeriod"/>
            </a:pPr>
            <a:endParaRPr lang="ka-GE" dirty="0"/>
          </a:p>
          <a:p>
            <a:pPr>
              <a:buFont typeface="+mj-lt"/>
              <a:buAutoNum type="arabicPeriod"/>
            </a:pPr>
            <a:r>
              <a:rPr lang="ka-GE" b="1" dirty="0"/>
              <a:t>სისწრაფის ფენა</a:t>
            </a:r>
            <a:br>
              <a:rPr lang="ka-GE" dirty="0"/>
            </a:br>
            <a:r>
              <a:rPr lang="ka-GE" dirty="0"/>
              <a:t>სტრიმინგ დამმუშავებელი სისტემა, როგორიცაა </a:t>
            </a:r>
            <a:r>
              <a:rPr lang="en-US" dirty="0"/>
              <a:t>Storm. </a:t>
            </a:r>
            <a:r>
              <a:rPr lang="ka-GE" dirty="0"/>
              <a:t>ის პასუხისმგებელია რეალურ დროში მონაცემთა ნაკადების დამუშავებაზე.</a:t>
            </a:r>
          </a:p>
          <a:p>
            <a:pPr>
              <a:buFont typeface="+mj-lt"/>
              <a:buAutoNum type="arabicPeriod"/>
            </a:pPr>
            <a:endParaRPr lang="ka-GE" dirty="0"/>
          </a:p>
          <a:p>
            <a:pPr>
              <a:buFont typeface="+mj-lt"/>
              <a:buAutoNum type="arabicPeriod"/>
            </a:pPr>
            <a:r>
              <a:rPr lang="ka-GE" b="1" dirty="0"/>
              <a:t>მომსახურების ფენა</a:t>
            </a:r>
            <a:br>
              <a:rPr lang="ka-GE" dirty="0"/>
            </a:br>
            <a:r>
              <a:rPr lang="ka-GE" dirty="0"/>
              <a:t>წაკითხვაზე ოპტიმიზირებული მონაცემთა ბაზა, როგორიცაა </a:t>
            </a:r>
            <a:r>
              <a:rPr lang="en-US" dirty="0"/>
              <a:t>Apache HBase, </a:t>
            </a:r>
            <a:r>
              <a:rPr lang="ka-GE" dirty="0"/>
              <a:t>რომელიც ინახავს სხვა ფენების მიერ წარმოქმნილ შედეგებს. ის უზრუნველყოფს ერთიან ხედს როგორც პაკეტური, ასევე რეალურ დროში მონაცემთა ნაკადებზე.</a:t>
            </a:r>
          </a:p>
        </p:txBody>
      </p:sp>
      <p:sp>
        <p:nvSpPr>
          <p:cNvPr id="9" name="TextBox 8">
            <a:extLst>
              <a:ext uri="{FF2B5EF4-FFF2-40B4-BE49-F238E27FC236}">
                <a16:creationId xmlns:a16="http://schemas.microsoft.com/office/drawing/2014/main" id="{B53416F7-EAF9-428A-B7B0-50AF06AE90A0}"/>
              </a:ext>
            </a:extLst>
          </p:cNvPr>
          <p:cNvSpPr txBox="1"/>
          <p:nvPr/>
        </p:nvSpPr>
        <p:spPr>
          <a:xfrm>
            <a:off x="341906" y="220851"/>
            <a:ext cx="6094674" cy="369332"/>
          </a:xfrm>
          <a:prstGeom prst="rect">
            <a:avLst/>
          </a:prstGeom>
          <a:noFill/>
        </p:spPr>
        <p:txBody>
          <a:bodyPr wrap="square">
            <a:spAutoFit/>
          </a:bodyPr>
          <a:lstStyle/>
          <a:p>
            <a:r>
              <a:rPr lang="en-US" b="1" dirty="0">
                <a:solidFill>
                  <a:srgbClr val="FF0000"/>
                </a:solidFill>
              </a:rPr>
              <a:t>Lambda </a:t>
            </a:r>
            <a:r>
              <a:rPr lang="ka-GE" b="1" dirty="0">
                <a:solidFill>
                  <a:srgbClr val="FF0000"/>
                </a:solidFill>
              </a:rPr>
              <a:t>არქიტექტურა </a:t>
            </a:r>
            <a:endParaRPr lang="en-US" b="1" dirty="0">
              <a:solidFill>
                <a:srgbClr val="FF0000"/>
              </a:solidFill>
            </a:endParaRPr>
          </a:p>
        </p:txBody>
      </p:sp>
      <p:pic>
        <p:nvPicPr>
          <p:cNvPr id="11" name="Picture 10">
            <a:extLst>
              <a:ext uri="{FF2B5EF4-FFF2-40B4-BE49-F238E27FC236}">
                <a16:creationId xmlns:a16="http://schemas.microsoft.com/office/drawing/2014/main" id="{03BD4ED7-72CA-4C8F-BAC6-5DA963543EAB}"/>
              </a:ext>
            </a:extLst>
          </p:cNvPr>
          <p:cNvPicPr>
            <a:picLocks noChangeAspect="1"/>
          </p:cNvPicPr>
          <p:nvPr/>
        </p:nvPicPr>
        <p:blipFill>
          <a:blip r:embed="rId2"/>
          <a:stretch>
            <a:fillRect/>
          </a:stretch>
        </p:blipFill>
        <p:spPr>
          <a:xfrm>
            <a:off x="3389243" y="4494452"/>
            <a:ext cx="5790825" cy="2045496"/>
          </a:xfrm>
          <a:prstGeom prst="rect">
            <a:avLst/>
          </a:prstGeom>
        </p:spPr>
      </p:pic>
    </p:spTree>
    <p:extLst>
      <p:ext uri="{BB962C8B-B14F-4D97-AF65-F5344CB8AC3E}">
        <p14:creationId xmlns:p14="http://schemas.microsoft.com/office/powerpoint/2010/main" val="6529549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21596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85706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6669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18979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741895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97689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5061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701540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756420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8266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AF80A5-4C44-4453-8DA4-283C584BF0EF}"/>
              </a:ext>
            </a:extLst>
          </p:cNvPr>
          <p:cNvSpPr txBox="1"/>
          <p:nvPr/>
        </p:nvSpPr>
        <p:spPr>
          <a:xfrm>
            <a:off x="153063" y="244704"/>
            <a:ext cx="6094674" cy="369332"/>
          </a:xfrm>
          <a:prstGeom prst="rect">
            <a:avLst/>
          </a:prstGeom>
          <a:noFill/>
        </p:spPr>
        <p:txBody>
          <a:bodyPr wrap="square">
            <a:spAutoFit/>
          </a:bodyPr>
          <a:lstStyle/>
          <a:p>
            <a:r>
              <a:rPr lang="ka-GE" b="1" dirty="0">
                <a:solidFill>
                  <a:srgbClr val="FF0000"/>
                </a:solidFill>
              </a:rPr>
              <a:t>სტრიმინგ მონაცემთა დამუშავების</a:t>
            </a:r>
            <a:r>
              <a:rPr lang="ka-GE" dirty="0">
                <a:solidFill>
                  <a:srgbClr val="FF0000"/>
                </a:solidFill>
              </a:rPr>
              <a:t> </a:t>
            </a:r>
            <a:r>
              <a:rPr lang="ka-GE" b="1" dirty="0">
                <a:solidFill>
                  <a:srgbClr val="FF0000"/>
                </a:solidFill>
              </a:rPr>
              <a:t>საერთო პროცესი:</a:t>
            </a:r>
            <a:endParaRPr lang="en-US" b="1" dirty="0">
              <a:solidFill>
                <a:srgbClr val="FF0000"/>
              </a:solidFill>
            </a:endParaRPr>
          </a:p>
        </p:txBody>
      </p:sp>
      <p:pic>
        <p:nvPicPr>
          <p:cNvPr id="4" name="Picture 3">
            <a:extLst>
              <a:ext uri="{FF2B5EF4-FFF2-40B4-BE49-F238E27FC236}">
                <a16:creationId xmlns:a16="http://schemas.microsoft.com/office/drawing/2014/main" id="{F980EB0F-49E3-478E-BB4A-F0D467392A3F}"/>
              </a:ext>
            </a:extLst>
          </p:cNvPr>
          <p:cNvPicPr>
            <a:picLocks noChangeAspect="1"/>
          </p:cNvPicPr>
          <p:nvPr/>
        </p:nvPicPr>
        <p:blipFill>
          <a:blip r:embed="rId2"/>
          <a:stretch>
            <a:fillRect/>
          </a:stretch>
        </p:blipFill>
        <p:spPr>
          <a:xfrm>
            <a:off x="1304014" y="624625"/>
            <a:ext cx="2449001" cy="1553574"/>
          </a:xfrm>
          <a:prstGeom prst="rect">
            <a:avLst/>
          </a:prstGeom>
        </p:spPr>
      </p:pic>
      <p:sp>
        <p:nvSpPr>
          <p:cNvPr id="7" name="TextBox 6">
            <a:extLst>
              <a:ext uri="{FF2B5EF4-FFF2-40B4-BE49-F238E27FC236}">
                <a16:creationId xmlns:a16="http://schemas.microsoft.com/office/drawing/2014/main" id="{95F57725-9CCE-4286-88BB-BD6AF597C3BE}"/>
              </a:ext>
            </a:extLst>
          </p:cNvPr>
          <p:cNvSpPr txBox="1"/>
          <p:nvPr/>
        </p:nvSpPr>
        <p:spPr>
          <a:xfrm>
            <a:off x="335611" y="2524357"/>
            <a:ext cx="11824252" cy="2862322"/>
          </a:xfrm>
          <a:prstGeom prst="rect">
            <a:avLst/>
          </a:prstGeom>
          <a:noFill/>
        </p:spPr>
        <p:txBody>
          <a:bodyPr wrap="square">
            <a:spAutoFit/>
          </a:bodyPr>
          <a:lstStyle/>
          <a:p>
            <a:r>
              <a:rPr lang="en-US" b="1" dirty="0"/>
              <a:t>Event </a:t>
            </a:r>
            <a:r>
              <a:rPr lang="en-US" b="1" dirty="0">
                <a:solidFill>
                  <a:srgbClr val="FF0000"/>
                </a:solidFill>
              </a:rPr>
              <a:t>producers </a:t>
            </a:r>
            <a:r>
              <a:rPr lang="en-US" dirty="0">
                <a:solidFill>
                  <a:srgbClr val="FF0000"/>
                </a:solidFill>
              </a:rPr>
              <a:t>(</a:t>
            </a:r>
            <a:r>
              <a:rPr lang="ka-GE" dirty="0">
                <a:solidFill>
                  <a:srgbClr val="FF0000"/>
                </a:solidFill>
              </a:rPr>
              <a:t>მოვლენების მწარმოებლები): </a:t>
            </a:r>
            <a:r>
              <a:rPr lang="ka-GE" dirty="0"/>
              <a:t>ეს არის წყაროები, რომლებიც წარმოქმნიან მონაცემთა ნაკადებს ან მოვლენებს. ეს შეიძლება იყოს აპლიკაციები, სენსორები, მომხმარებლების მოქმედებები, ტრანზაქციები და ა.შ.</a:t>
            </a:r>
          </a:p>
          <a:p>
            <a:endParaRPr lang="ka-GE" dirty="0"/>
          </a:p>
          <a:p>
            <a:r>
              <a:rPr lang="en-US" b="1" dirty="0">
                <a:solidFill>
                  <a:srgbClr val="FF0000"/>
                </a:solidFill>
              </a:rPr>
              <a:t>Streaming platform </a:t>
            </a:r>
            <a:r>
              <a:rPr lang="en-US" dirty="0">
                <a:solidFill>
                  <a:srgbClr val="FF0000"/>
                </a:solidFill>
              </a:rPr>
              <a:t>(</a:t>
            </a:r>
            <a:r>
              <a:rPr lang="ka-GE" dirty="0">
                <a:solidFill>
                  <a:srgbClr val="FF0000"/>
                </a:solidFill>
              </a:rPr>
              <a:t>სტრიმინგ პლატფორმა): </a:t>
            </a:r>
            <a:r>
              <a:rPr lang="ka-GE" dirty="0"/>
              <a:t>ეს არის </a:t>
            </a:r>
            <a:r>
              <a:rPr lang="ka-GE" b="1" dirty="0">
                <a:solidFill>
                  <a:srgbClr val="FF0000"/>
                </a:solidFill>
              </a:rPr>
              <a:t>შუამავალი</a:t>
            </a:r>
            <a:r>
              <a:rPr lang="ka-GE" dirty="0"/>
              <a:t> პლატფორმა (მაგალითად, </a:t>
            </a:r>
            <a:r>
              <a:rPr lang="en-US" b="1" dirty="0">
                <a:solidFill>
                  <a:srgbClr val="FF0000"/>
                </a:solidFill>
              </a:rPr>
              <a:t>Kafka</a:t>
            </a:r>
            <a:r>
              <a:rPr lang="en-US" dirty="0"/>
              <a:t>), </a:t>
            </a:r>
            <a:r>
              <a:rPr lang="ka-GE" dirty="0"/>
              <a:t>რომელიც იღებს მოვლენებს მწარმოებლებისგან და აწვდის მათ სისტემის სხვა კომპონენტებს. სტრიმინგ პლატფორმა მოქმედებს, როგორც მონაცემთა ტრანსპორტის მექანიზმი.</a:t>
            </a:r>
          </a:p>
          <a:p>
            <a:endParaRPr lang="ka-GE" dirty="0"/>
          </a:p>
          <a:p>
            <a:r>
              <a:rPr lang="en-US" b="1" dirty="0">
                <a:solidFill>
                  <a:srgbClr val="FF0000"/>
                </a:solidFill>
              </a:rPr>
              <a:t>Stream processor </a:t>
            </a:r>
            <a:r>
              <a:rPr lang="en-US" dirty="0">
                <a:solidFill>
                  <a:srgbClr val="FF0000"/>
                </a:solidFill>
              </a:rPr>
              <a:t>(</a:t>
            </a:r>
            <a:r>
              <a:rPr lang="ka-GE" dirty="0">
                <a:solidFill>
                  <a:srgbClr val="FF0000"/>
                </a:solidFill>
              </a:rPr>
              <a:t>სტრიმინგ პროცესორი): </a:t>
            </a:r>
            <a:r>
              <a:rPr lang="ka-GE" dirty="0"/>
              <a:t>ეს არის კომპონენტი, რომელიც ამუშავებს რეალურ დროში მიღებულ მონაცემებს. ის აწარმოებს ანალიტიკას ან გადაწყვეტილებებს მიღებულ მოვლენებზე დაყრდნობით. მაგალითად, </a:t>
            </a:r>
            <a:r>
              <a:rPr lang="en-US" dirty="0"/>
              <a:t>Apache Storm </a:t>
            </a:r>
            <a:r>
              <a:rPr lang="ka-GE" dirty="0"/>
              <a:t>ან </a:t>
            </a:r>
            <a:r>
              <a:rPr lang="en-US" dirty="0" err="1"/>
              <a:t>Flink</a:t>
            </a:r>
            <a:r>
              <a:rPr lang="en-US" dirty="0"/>
              <a:t> </a:t>
            </a:r>
            <a:r>
              <a:rPr lang="ka-GE" dirty="0"/>
              <a:t>შეიძლება იყოს გამოყენებული ამ როლში.</a:t>
            </a:r>
            <a:endParaRPr lang="en-US" dirty="0"/>
          </a:p>
        </p:txBody>
      </p:sp>
    </p:spTree>
    <p:extLst>
      <p:ext uri="{BB962C8B-B14F-4D97-AF65-F5344CB8AC3E}">
        <p14:creationId xmlns:p14="http://schemas.microsoft.com/office/powerpoint/2010/main" val="33760633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27633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90663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23416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66221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52440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53480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599005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41421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349822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4056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AF80A5-4C44-4453-8DA4-283C584BF0EF}"/>
              </a:ext>
            </a:extLst>
          </p:cNvPr>
          <p:cNvSpPr txBox="1"/>
          <p:nvPr/>
        </p:nvSpPr>
        <p:spPr>
          <a:xfrm>
            <a:off x="183874" y="223678"/>
            <a:ext cx="6094674" cy="369332"/>
          </a:xfrm>
          <a:prstGeom prst="rect">
            <a:avLst/>
          </a:prstGeom>
          <a:noFill/>
        </p:spPr>
        <p:txBody>
          <a:bodyPr wrap="square">
            <a:spAutoFit/>
          </a:bodyPr>
          <a:lstStyle/>
          <a:p>
            <a:r>
              <a:rPr lang="ka-GE" b="1" dirty="0">
                <a:solidFill>
                  <a:srgbClr val="FF0000"/>
                </a:solidFill>
              </a:rPr>
              <a:t>სტრიმინგ მონაცემთა დამუშავების</a:t>
            </a:r>
            <a:r>
              <a:rPr lang="ka-GE" dirty="0">
                <a:solidFill>
                  <a:srgbClr val="FF0000"/>
                </a:solidFill>
              </a:rPr>
              <a:t> საერთო პროცესი:</a:t>
            </a:r>
            <a:endParaRPr lang="en-US" dirty="0">
              <a:solidFill>
                <a:srgbClr val="FF0000"/>
              </a:solidFill>
            </a:endParaRPr>
          </a:p>
        </p:txBody>
      </p:sp>
      <p:pic>
        <p:nvPicPr>
          <p:cNvPr id="4" name="Picture 3">
            <a:extLst>
              <a:ext uri="{FF2B5EF4-FFF2-40B4-BE49-F238E27FC236}">
                <a16:creationId xmlns:a16="http://schemas.microsoft.com/office/drawing/2014/main" id="{F980EB0F-49E3-478E-BB4A-F0D467392A3F}"/>
              </a:ext>
            </a:extLst>
          </p:cNvPr>
          <p:cNvPicPr>
            <a:picLocks noChangeAspect="1"/>
          </p:cNvPicPr>
          <p:nvPr/>
        </p:nvPicPr>
        <p:blipFill>
          <a:blip r:embed="rId2"/>
          <a:stretch>
            <a:fillRect/>
          </a:stretch>
        </p:blipFill>
        <p:spPr>
          <a:xfrm>
            <a:off x="1304014" y="624625"/>
            <a:ext cx="2449001" cy="1553574"/>
          </a:xfrm>
          <a:prstGeom prst="rect">
            <a:avLst/>
          </a:prstGeom>
        </p:spPr>
      </p:pic>
      <p:sp>
        <p:nvSpPr>
          <p:cNvPr id="7" name="TextBox 6">
            <a:extLst>
              <a:ext uri="{FF2B5EF4-FFF2-40B4-BE49-F238E27FC236}">
                <a16:creationId xmlns:a16="http://schemas.microsoft.com/office/drawing/2014/main" id="{95F57725-9CCE-4286-88BB-BD6AF597C3BE}"/>
              </a:ext>
            </a:extLst>
          </p:cNvPr>
          <p:cNvSpPr txBox="1"/>
          <p:nvPr/>
        </p:nvSpPr>
        <p:spPr>
          <a:xfrm>
            <a:off x="183874" y="2551837"/>
            <a:ext cx="11824252" cy="2308324"/>
          </a:xfrm>
          <a:prstGeom prst="rect">
            <a:avLst/>
          </a:prstGeom>
          <a:noFill/>
        </p:spPr>
        <p:txBody>
          <a:bodyPr wrap="square">
            <a:spAutoFit/>
          </a:bodyPr>
          <a:lstStyle/>
          <a:p>
            <a:r>
              <a:rPr lang="en-US" b="1" dirty="0">
                <a:solidFill>
                  <a:srgbClr val="FF0000"/>
                </a:solidFill>
              </a:rPr>
              <a:t>Serving layer (</a:t>
            </a:r>
            <a:r>
              <a:rPr lang="ka-GE" b="1" dirty="0">
                <a:solidFill>
                  <a:srgbClr val="FF0000"/>
                </a:solidFill>
              </a:rPr>
              <a:t>მომსახურების ფენა): </a:t>
            </a:r>
            <a:r>
              <a:rPr lang="ka-GE" dirty="0"/>
              <a:t>ამ ფენაში ინახება მონაცემები, რომლებიც დამუშავდა ან პაკეტური რეჟიმში, ან რეალურ დროში. ეს ფენა ძირითადად ოპტიმიზირებულია კითხვებზე სწრაფი პასუხების გასაცემად. </a:t>
            </a:r>
            <a:r>
              <a:rPr lang="en-US" dirty="0"/>
              <a:t>HBase </a:t>
            </a:r>
            <a:r>
              <a:rPr lang="ka-GE" dirty="0"/>
              <a:t>ან სხვა მსგავსი მონაცემთა ბაზები შეიძლება იყოს გამოყენებული ამ ფენაში.</a:t>
            </a:r>
          </a:p>
          <a:p>
            <a:endParaRPr lang="ka-GE" dirty="0"/>
          </a:p>
          <a:p>
            <a:endParaRPr lang="ka-GE" dirty="0"/>
          </a:p>
          <a:p>
            <a:r>
              <a:rPr lang="en-US" b="1" dirty="0">
                <a:solidFill>
                  <a:srgbClr val="FF0000"/>
                </a:solidFill>
              </a:rPr>
              <a:t>Frontend (</a:t>
            </a:r>
            <a:r>
              <a:rPr lang="ka-GE" b="1" dirty="0">
                <a:solidFill>
                  <a:srgbClr val="FF0000"/>
                </a:solidFill>
              </a:rPr>
              <a:t>წინა მხარე): </a:t>
            </a:r>
            <a:r>
              <a:rPr lang="ka-GE" dirty="0"/>
              <a:t>ეს არის მომხმარებლის ინტერფეისი ან აპლიკაცია, რომელიც საბოლოოდ ამ მონაცემების შედეგებს აჩვენებს მომხმარებლებს ან სხვა სისტემებს. მომხმარებლები ფრონტენდში იღებენ ანალიტიკას, ანგარიშებს, რეკომენდაციებს და სხვა ინფორმაციას, რომელიც გამომდინარეობს მონაცემთა დამუშავებიდან.</a:t>
            </a:r>
            <a:endParaRPr lang="en-US" dirty="0"/>
          </a:p>
        </p:txBody>
      </p:sp>
    </p:spTree>
    <p:extLst>
      <p:ext uri="{BB962C8B-B14F-4D97-AF65-F5344CB8AC3E}">
        <p14:creationId xmlns:p14="http://schemas.microsoft.com/office/powerpoint/2010/main" val="17240103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81765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3441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94939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14290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2386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9222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CBA2D7-57E3-444A-9124-358CB268DE8B}"/>
              </a:ext>
            </a:extLst>
          </p:cNvPr>
          <p:cNvPicPr>
            <a:picLocks noChangeAspect="1"/>
          </p:cNvPicPr>
          <p:nvPr/>
        </p:nvPicPr>
        <p:blipFill>
          <a:blip r:embed="rId2"/>
          <a:stretch>
            <a:fillRect/>
          </a:stretch>
        </p:blipFill>
        <p:spPr>
          <a:xfrm>
            <a:off x="294200" y="730291"/>
            <a:ext cx="3204694" cy="2372706"/>
          </a:xfrm>
          <a:prstGeom prst="rect">
            <a:avLst/>
          </a:prstGeom>
        </p:spPr>
      </p:pic>
      <p:sp>
        <p:nvSpPr>
          <p:cNvPr id="7" name="TextBox 6">
            <a:extLst>
              <a:ext uri="{FF2B5EF4-FFF2-40B4-BE49-F238E27FC236}">
                <a16:creationId xmlns:a16="http://schemas.microsoft.com/office/drawing/2014/main" id="{0A7355FB-49E4-43AC-BD8E-D3CF36D8452E}"/>
              </a:ext>
            </a:extLst>
          </p:cNvPr>
          <p:cNvSpPr txBox="1"/>
          <p:nvPr/>
        </p:nvSpPr>
        <p:spPr>
          <a:xfrm>
            <a:off x="294200" y="252656"/>
            <a:ext cx="6094674" cy="369332"/>
          </a:xfrm>
          <a:prstGeom prst="rect">
            <a:avLst/>
          </a:prstGeom>
          <a:noFill/>
        </p:spPr>
        <p:txBody>
          <a:bodyPr wrap="square">
            <a:spAutoFit/>
          </a:bodyPr>
          <a:lstStyle/>
          <a:p>
            <a:r>
              <a:rPr lang="en-US" sz="1800" b="1" i="0" u="none" strike="noStrike" baseline="0" dirty="0">
                <a:solidFill>
                  <a:srgbClr val="FF0000"/>
                </a:solidFill>
                <a:latin typeface="MyriadPro-SemiboldCond"/>
              </a:rPr>
              <a:t>Event Producers</a:t>
            </a:r>
            <a:endParaRPr lang="en-US" b="1" dirty="0">
              <a:solidFill>
                <a:srgbClr val="FF0000"/>
              </a:solidFill>
            </a:endParaRPr>
          </a:p>
        </p:txBody>
      </p:sp>
      <p:sp>
        <p:nvSpPr>
          <p:cNvPr id="13" name="TextBox 12">
            <a:extLst>
              <a:ext uri="{FF2B5EF4-FFF2-40B4-BE49-F238E27FC236}">
                <a16:creationId xmlns:a16="http://schemas.microsoft.com/office/drawing/2014/main" id="{1C1953D1-1452-41F4-A2EE-6D9F20E1BB8C}"/>
              </a:ext>
            </a:extLst>
          </p:cNvPr>
          <p:cNvSpPr txBox="1"/>
          <p:nvPr/>
        </p:nvSpPr>
        <p:spPr>
          <a:xfrm>
            <a:off x="231914" y="3164681"/>
            <a:ext cx="11960086" cy="3693319"/>
          </a:xfrm>
          <a:prstGeom prst="rect">
            <a:avLst/>
          </a:prstGeom>
          <a:noFill/>
        </p:spPr>
        <p:txBody>
          <a:bodyPr wrap="square">
            <a:spAutoFit/>
          </a:bodyPr>
          <a:lstStyle/>
          <a:p>
            <a:pPr algn="l"/>
            <a:r>
              <a:rPr lang="en-US" sz="1800" b="1" i="1" u="none" strike="noStrike" baseline="0" dirty="0">
                <a:solidFill>
                  <a:srgbClr val="FF0000"/>
                </a:solidFill>
                <a:latin typeface="MinionPro-It"/>
              </a:rPr>
              <a:t>Existing OLTP databases</a:t>
            </a:r>
          </a:p>
          <a:p>
            <a:pPr algn="l"/>
            <a:r>
              <a:rPr lang="en-US" sz="1800" b="0" i="0" u="none" strike="noStrike" baseline="0" dirty="0">
                <a:latin typeface="MinionPro-Regular"/>
              </a:rPr>
              <a:t>When it comes to operational data stuck in transactional databases, we can use</a:t>
            </a:r>
            <a:r>
              <a:rPr lang="ka-GE" sz="1800" b="0" i="0" u="none" strike="noStrike" baseline="0" dirty="0">
                <a:latin typeface="MinionPro-Regular"/>
              </a:rPr>
              <a:t> </a:t>
            </a:r>
            <a:r>
              <a:rPr lang="en-US" sz="1800" b="0" i="1" u="none" strike="noStrike" baseline="0" dirty="0">
                <a:latin typeface="MinionPro-It"/>
              </a:rPr>
              <a:t>change data capture (CDC) </a:t>
            </a:r>
            <a:r>
              <a:rPr lang="en-US" sz="1800" b="0" i="0" u="none" strike="noStrike" baseline="0" dirty="0">
                <a:latin typeface="MinionPro-Regular"/>
              </a:rPr>
              <a:t>to stream that data into a streaming data platform for</a:t>
            </a:r>
            <a:r>
              <a:rPr lang="ka-GE" sz="1800" b="0" i="0" u="none" strike="noStrike" baseline="0" dirty="0">
                <a:latin typeface="MinionPro-Regular"/>
              </a:rPr>
              <a:t> </a:t>
            </a:r>
            <a:r>
              <a:rPr lang="en-US" sz="1800" b="0" i="0" u="none" strike="noStrike" baseline="0" dirty="0">
                <a:latin typeface="MinionPro-Regular"/>
              </a:rPr>
              <a:t>further analysis. CDC allows real-time replication of data changes from a source</a:t>
            </a:r>
            <a:r>
              <a:rPr lang="ka-GE" sz="1800" b="0" i="0" u="none" strike="noStrike" baseline="0" dirty="0">
                <a:latin typeface="MinionPro-Regular"/>
              </a:rPr>
              <a:t> </a:t>
            </a:r>
            <a:r>
              <a:rPr lang="en-US" sz="1800" b="0" i="0" u="none" strike="noStrike" baseline="0" dirty="0">
                <a:latin typeface="MinionPro-Regular"/>
              </a:rPr>
              <a:t>database to a target system, without affecting the source database’s performance.</a:t>
            </a:r>
          </a:p>
          <a:p>
            <a:pPr algn="l"/>
            <a:r>
              <a:rPr lang="en-US" sz="1800" b="0" i="0" u="none" strike="noStrike" baseline="0" dirty="0">
                <a:latin typeface="MinionPro-Regular"/>
              </a:rPr>
              <a:t>In this area, </a:t>
            </a:r>
            <a:r>
              <a:rPr lang="en-US" sz="1800" b="0" i="0" u="none" strike="noStrike" baseline="0" dirty="0" err="1">
                <a:latin typeface="MinionPro-Regular"/>
              </a:rPr>
              <a:t>Debezium</a:t>
            </a:r>
            <a:r>
              <a:rPr lang="en-US" sz="1800" b="0" i="0" u="none" strike="noStrike" baseline="0" dirty="0">
                <a:latin typeface="MinionPro-Regular"/>
              </a:rPr>
              <a:t> has become the de facto standard in capturing row-level</a:t>
            </a:r>
            <a:r>
              <a:rPr lang="ka-GE" sz="1800" b="0" i="0" u="none" strike="noStrike" baseline="0" dirty="0">
                <a:latin typeface="MinionPro-Regular"/>
              </a:rPr>
              <a:t> </a:t>
            </a:r>
            <a:r>
              <a:rPr lang="en-US" sz="1800" b="0" i="0" u="none" strike="noStrike" baseline="0" dirty="0">
                <a:latin typeface="MinionPro-Regular"/>
              </a:rPr>
              <a:t>changes and streaming them to an event streaming platform in real time. It supports</a:t>
            </a:r>
            <a:r>
              <a:rPr lang="ka-GE" sz="1800" b="0" i="0" u="none" strike="noStrike" baseline="0" dirty="0">
                <a:latin typeface="MinionPro-Regular"/>
              </a:rPr>
              <a:t> </a:t>
            </a:r>
            <a:r>
              <a:rPr lang="en-US" sz="1800" b="0" i="0" u="none" strike="noStrike" baseline="0" dirty="0">
                <a:latin typeface="MinionPro-Regular"/>
              </a:rPr>
              <a:t>several popular databases, including MySQL, PostgreSQL, and MongoDB.</a:t>
            </a:r>
            <a:endParaRPr lang="ka-GE" sz="1800" b="0" i="0" u="none" strike="noStrike" baseline="0" dirty="0">
              <a:latin typeface="MinionPro-Regular"/>
            </a:endParaRPr>
          </a:p>
          <a:p>
            <a:pPr algn="l"/>
            <a:endParaRPr lang="en-US" sz="1800" b="0" i="0" u="none" strike="noStrike" baseline="0" dirty="0">
              <a:latin typeface="MinionPro-Regular"/>
            </a:endParaRPr>
          </a:p>
          <a:p>
            <a:pPr algn="l"/>
            <a:r>
              <a:rPr lang="en-US" sz="1800" b="1" i="1" u="none" strike="noStrike" baseline="0" dirty="0">
                <a:solidFill>
                  <a:srgbClr val="FF0000"/>
                </a:solidFill>
                <a:latin typeface="MinionPro-It"/>
              </a:rPr>
              <a:t>Event trackers</a:t>
            </a:r>
          </a:p>
          <a:p>
            <a:pPr algn="l"/>
            <a:r>
              <a:rPr lang="en-US" sz="1800" b="0" i="0" u="none" strike="noStrike" baseline="0" dirty="0">
                <a:latin typeface="MinionPro-Regular"/>
              </a:rPr>
              <a:t>Event trackers let you capture events based on user interactions in web and</a:t>
            </a:r>
            <a:r>
              <a:rPr lang="ka-GE" sz="1800" b="0" i="0" u="none" strike="noStrike" baseline="0" dirty="0">
                <a:latin typeface="MinionPro-Regular"/>
              </a:rPr>
              <a:t> </a:t>
            </a:r>
            <a:r>
              <a:rPr lang="en-US" sz="1800" b="0" i="0" u="none" strike="noStrike" baseline="0" dirty="0">
                <a:latin typeface="MinionPro-Regular"/>
              </a:rPr>
              <a:t>mobile applications. They give you a platform and an SDK that you can use to</a:t>
            </a:r>
            <a:r>
              <a:rPr lang="ka-GE" sz="1800" b="0" i="0" u="none" strike="noStrike" baseline="0" dirty="0">
                <a:latin typeface="MinionPro-Regular"/>
              </a:rPr>
              <a:t> </a:t>
            </a:r>
            <a:r>
              <a:rPr lang="en-US" sz="1800" b="0" i="0" u="none" strike="noStrike" baseline="0" dirty="0">
                <a:latin typeface="MinionPro-Regular"/>
              </a:rPr>
              <a:t>instrument/annotate your event producer code. All you have to do is raise the</a:t>
            </a:r>
            <a:r>
              <a:rPr lang="ka-GE" sz="1800" b="0" i="0" u="none" strike="noStrike" baseline="0" dirty="0">
                <a:latin typeface="MinionPro-Regular"/>
              </a:rPr>
              <a:t> </a:t>
            </a:r>
            <a:r>
              <a:rPr lang="en-US" sz="1800" b="0" i="0" u="none" strike="noStrike" baseline="0" dirty="0">
                <a:latin typeface="MinionPro-Regular"/>
              </a:rPr>
              <a:t>event, and then they’ll take care of capturing the event and transporting it to the</a:t>
            </a:r>
            <a:r>
              <a:rPr lang="ka-GE" sz="1800" b="0" i="0" u="none" strike="noStrike" baseline="0" dirty="0">
                <a:latin typeface="MinionPro-Regular"/>
              </a:rPr>
              <a:t> </a:t>
            </a:r>
            <a:r>
              <a:rPr lang="en-US" sz="1800" b="0" i="0" u="none" strike="noStrike" baseline="0" dirty="0">
                <a:latin typeface="MinionPro-Regular"/>
              </a:rPr>
              <a:t>streaming data platform. Exception handling, packaging the messages, and backpressure</a:t>
            </a:r>
            <a:r>
              <a:rPr lang="ka-GE" sz="1800" b="0" i="0" u="none" strike="noStrike" baseline="0" dirty="0">
                <a:latin typeface="MinionPro-Regular"/>
              </a:rPr>
              <a:t> </a:t>
            </a:r>
            <a:r>
              <a:rPr lang="en-US" sz="1800" b="0" i="0" u="none" strike="noStrike" baseline="0" dirty="0">
                <a:latin typeface="MinionPro-Regular"/>
              </a:rPr>
              <a:t>are all handled. Two of the most popular event trackers are Segment and</a:t>
            </a:r>
          </a:p>
          <a:p>
            <a:pPr algn="l"/>
            <a:r>
              <a:rPr lang="en-US" sz="1800" b="0" i="0" u="none" strike="noStrike" baseline="0" dirty="0">
                <a:latin typeface="MinionPro-Regular"/>
              </a:rPr>
              <a:t>Snowplow.</a:t>
            </a:r>
            <a:endParaRPr lang="en-US" dirty="0"/>
          </a:p>
        </p:txBody>
      </p:sp>
    </p:spTree>
    <p:extLst>
      <p:ext uri="{BB962C8B-B14F-4D97-AF65-F5344CB8AC3E}">
        <p14:creationId xmlns:p14="http://schemas.microsoft.com/office/powerpoint/2010/main" val="6089531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1137</TotalTime>
  <Words>2502</Words>
  <Application>Microsoft Office PowerPoint</Application>
  <PresentationFormat>Widescreen</PresentationFormat>
  <Paragraphs>174</Paragraphs>
  <Slides>85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85</vt:i4>
      </vt:variant>
    </vt:vector>
  </HeadingPairs>
  <TitlesOfParts>
    <vt:vector size="95" baseType="lpstr">
      <vt:lpstr>-apple-system</vt:lpstr>
      <vt:lpstr>Arial</vt:lpstr>
      <vt:lpstr>Calibri</vt:lpstr>
      <vt:lpstr>Calibri Light</vt:lpstr>
      <vt:lpstr>MinionPro-It</vt:lpstr>
      <vt:lpstr>MinionPro-Regular</vt:lpstr>
      <vt:lpstr>MyriadPro-SemiboldCond</vt:lpstr>
      <vt:lpstr>Sylfaen</vt:lpstr>
      <vt:lpstr>UbuntuMono-Bold</vt:lpstr>
      <vt:lpstr>Office Theme</vt:lpstr>
      <vt:lpstr>Big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dc:title>
  <dc:creator>Beka Meladze</dc:creator>
  <cp:lastModifiedBy>Beka Meladze</cp:lastModifiedBy>
  <cp:revision>65</cp:revision>
  <dcterms:created xsi:type="dcterms:W3CDTF">2024-09-15T04:16:54Z</dcterms:created>
  <dcterms:modified xsi:type="dcterms:W3CDTF">2024-09-27T03:18:04Z</dcterms:modified>
</cp:coreProperties>
</file>